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Lst>
  <p:notesMasterIdLst>
    <p:notesMasterId r:id="rId27"/>
  </p:notesMasterIdLst>
  <p:handoutMasterIdLst>
    <p:handoutMasterId r:id="rId28"/>
  </p:handoutMasterIdLst>
  <p:sldIdLst>
    <p:sldId id="2889" r:id="rId3"/>
    <p:sldId id="2110" r:id="rId4"/>
    <p:sldId id="3067" r:id="rId5"/>
    <p:sldId id="1978" r:id="rId6"/>
    <p:sldId id="3123" r:id="rId7"/>
    <p:sldId id="3120" r:id="rId8"/>
    <p:sldId id="3124" r:id="rId9"/>
    <p:sldId id="3122" r:id="rId10"/>
    <p:sldId id="3125" r:id="rId11"/>
    <p:sldId id="3126" r:id="rId12"/>
    <p:sldId id="3127" r:id="rId13"/>
    <p:sldId id="3128" r:id="rId14"/>
    <p:sldId id="3130" r:id="rId15"/>
    <p:sldId id="2845" r:id="rId16"/>
    <p:sldId id="2914" r:id="rId17"/>
    <p:sldId id="2913" r:id="rId18"/>
    <p:sldId id="2915" r:id="rId19"/>
    <p:sldId id="3118" r:id="rId20"/>
    <p:sldId id="2949" r:id="rId21"/>
    <p:sldId id="2029" r:id="rId22"/>
    <p:sldId id="629" r:id="rId23"/>
    <p:sldId id="2863" r:id="rId24"/>
    <p:sldId id="2033" r:id="rId25"/>
    <p:sldId id="2846" r:id="rId26"/>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61" autoAdjust="0"/>
    <p:restoredTop sz="61820" autoAdjust="0"/>
  </p:normalViewPr>
  <p:slideViewPr>
    <p:cSldViewPr>
      <p:cViewPr varScale="1">
        <p:scale>
          <a:sx n="52" d="100"/>
          <a:sy n="52" d="100"/>
        </p:scale>
        <p:origin x="1762" y="58"/>
      </p:cViewPr>
      <p:guideLst>
        <p:guide orient="horz" pos="2160"/>
        <p:guide pos="2880"/>
      </p:guideLst>
    </p:cSldViewPr>
  </p:slideViewPr>
  <p:outlineViewPr>
    <p:cViewPr>
      <p:scale>
        <a:sx n="33" d="100"/>
        <a:sy n="33" d="100"/>
      </p:scale>
      <p:origin x="0" y="-10930"/>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1/5/2024</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2288832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This section contains some beautiful praise and worship psalms.</a:t>
            </a:r>
          </a:p>
          <a:p>
            <a:pPr marL="274320" indent="-274320"/>
            <a:r>
              <a:rPr lang="en-US" dirty="0"/>
              <a:t>2.  Psalm 90 is the prayer of Moses that focuses on the immortality of God and the frailty of man.</a:t>
            </a:r>
          </a:p>
          <a:p>
            <a:pPr marL="274320" indent="-274320"/>
            <a:r>
              <a:rPr lang="en-US" dirty="0"/>
              <a:t>3.  Remember his words:</a:t>
            </a:r>
          </a:p>
          <a:p>
            <a:pPr marL="274320" indent="-274320"/>
            <a:r>
              <a:rPr lang="en-US" b="1" dirty="0"/>
              <a:t>Psalm 90:12 NKJV</a:t>
            </a:r>
            <a:r>
              <a:rPr lang="en-US" dirty="0"/>
              <a:t> - 12 So teach us to number our days, That we may gain a heart of wisdom.</a:t>
            </a:r>
          </a:p>
          <a:p>
            <a:pPr marL="274320" indent="-274320"/>
            <a:r>
              <a:rPr lang="en-US" dirty="0"/>
              <a:t>4.  Psalm 103 is a favorite of many from beginning to end.</a:t>
            </a:r>
          </a:p>
          <a:p>
            <a:pPr marL="274320" indent="-274320"/>
            <a:r>
              <a:rPr lang="en-US" dirty="0"/>
              <a:t>5.  It opens and closes with the words: “Bless the Lord, O my soul.”</a:t>
            </a:r>
          </a:p>
          <a:p>
            <a:pPr marL="274320" indent="-274320"/>
            <a:r>
              <a:rPr lang="en-US" dirty="0"/>
              <a:t>6.  Let’s take a quick look at just a few of the verses of this wonderful psalm.</a:t>
            </a:r>
          </a:p>
          <a:p>
            <a:pPr marL="274320" indent="-274320"/>
            <a:r>
              <a:rPr lang="en-US" dirty="0"/>
              <a:t>[Click link to Ps 103]</a:t>
            </a:r>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10</a:t>
            </a:fld>
            <a:endParaRPr lang="en-US" dirty="0"/>
          </a:p>
        </p:txBody>
      </p:sp>
    </p:spTree>
    <p:extLst>
      <p:ext uri="{BB962C8B-B14F-4D97-AF65-F5344CB8AC3E}">
        <p14:creationId xmlns:p14="http://schemas.microsoft.com/office/powerpoint/2010/main" val="3730827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is notable about Psalm 119?</a:t>
            </a:r>
          </a:p>
          <a:p>
            <a:pPr marL="274320" indent="-274320"/>
            <a:r>
              <a:rPr lang="en-US" dirty="0"/>
              <a:t>1.  Psalm 119 is the longest Psalm and the longest chapter in the Bible.</a:t>
            </a:r>
          </a:p>
          <a:p>
            <a:pPr marL="274320" indent="-274320"/>
            <a:r>
              <a:rPr lang="en-US" dirty="0"/>
              <a:t>2.  It is called an alphabetic acrostic poem because each section of the psalm begins with the next letter of the Hebrew alphabet in sequence.</a:t>
            </a:r>
          </a:p>
          <a:p>
            <a:pPr marL="274320" indent="-274320"/>
            <a:r>
              <a:rPr lang="en-US" dirty="0"/>
              <a:t>3.  So there are 22 sections of this psalm each containing 8 verses, each starting with a different letter of the Hebrew alphabet.</a:t>
            </a:r>
          </a:p>
          <a:p>
            <a:pPr marL="274320" indent="-274320"/>
            <a:r>
              <a:rPr lang="en-US" dirty="0"/>
              <a:t>4.  That gives 176 verses total for this Psalm.</a:t>
            </a:r>
          </a:p>
          <a:p>
            <a:pPr marL="274320" indent="-274320"/>
            <a:endParaRPr lang="en-US" dirty="0"/>
          </a:p>
          <a:p>
            <a:pPr marL="274320" indent="-274320"/>
            <a:r>
              <a:rPr lang="en-US" b="1" dirty="0"/>
              <a:t>Q2: And what is the theme of this psalm? </a:t>
            </a:r>
          </a:p>
          <a:p>
            <a:pPr marL="274320" indent="-274320"/>
            <a:r>
              <a:rPr lang="en-US" dirty="0"/>
              <a:t>1.  It focuses on the all-sufficiency of the word of God.</a:t>
            </a:r>
          </a:p>
          <a:p>
            <a:pPr marL="274320" indent="-274320"/>
            <a:r>
              <a:rPr lang="en-US" dirty="0"/>
              <a:t>2.  Remember:</a:t>
            </a:r>
          </a:p>
          <a:p>
            <a:pPr marL="274320" indent="-274320"/>
            <a:r>
              <a:rPr lang="en-US" b="1" dirty="0"/>
              <a:t>Psalm 119:11 KJV</a:t>
            </a:r>
            <a:r>
              <a:rPr lang="en-US" dirty="0"/>
              <a:t> - 11 Thy word have I hid in mine heart, that I might not sin against thee.</a:t>
            </a:r>
          </a:p>
          <a:p>
            <a:pPr marL="274320" indent="-274320"/>
            <a:r>
              <a:rPr lang="en-US" b="0" i="0" dirty="0">
                <a:solidFill>
                  <a:srgbClr val="081C2A"/>
                </a:solidFill>
                <a:effectLst/>
                <a:latin typeface="system-ui"/>
              </a:rPr>
              <a:t>3.   The Word of God is sufficient to make us wise, train us in righteousness, and equip us for every good work (2 Tim 3:15-17). </a:t>
            </a:r>
          </a:p>
          <a:p>
            <a:pPr marL="274320" indent="-274320"/>
            <a:r>
              <a:rPr lang="en-US" b="0" i="0" dirty="0">
                <a:solidFill>
                  <a:srgbClr val="081C2A"/>
                </a:solidFill>
                <a:effectLst/>
                <a:latin typeface="system-ui"/>
              </a:rPr>
              <a:t>4.  The Scriptures are a reflection of God’s nature, and from them we learn that we can trust His character and His plan and purposes for mankind, even when those plans include affliction and persecution.</a:t>
            </a:r>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3150043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The epilog is the concluding portion that draws the conclusions.</a:t>
            </a:r>
          </a:p>
          <a:p>
            <a:pPr marL="274320" indent="-274320"/>
            <a:r>
              <a:rPr lang="en-US" dirty="0"/>
              <a:t>2.  It is the counterpart of the introduction that comes at the end instead of the beginning.</a:t>
            </a:r>
          </a:p>
          <a:p>
            <a:pPr marL="274320" indent="-274320"/>
            <a:endParaRPr lang="en-US" dirty="0"/>
          </a:p>
          <a:p>
            <a:pPr marL="274320" indent="-274320"/>
            <a:r>
              <a:rPr lang="en-US" b="1" dirty="0"/>
              <a:t>Q1: What is the meaning of “Hallelujah”?</a:t>
            </a:r>
          </a:p>
          <a:p>
            <a:pPr marL="274320" indent="-274320"/>
            <a:r>
              <a:rPr lang="en-US" dirty="0"/>
              <a:t>1.  Hallelujah is a command in Hebrew to tell a group of people to praise Yah the shortened form of Yahweh.</a:t>
            </a:r>
          </a:p>
          <a:p>
            <a:pPr marL="274320" indent="-274320"/>
            <a:r>
              <a:rPr lang="en-US" dirty="0"/>
              <a:t>2.  Hallelujah means praise Yahweh or praise God.</a:t>
            </a:r>
          </a:p>
          <a:p>
            <a:pPr marL="274320" indent="-274320"/>
            <a:r>
              <a:rPr lang="en-US" dirty="0"/>
              <a:t>3.  So in the English translation of these psalms, they all begin and end with the words: “Praise ye the LORD.”  </a:t>
            </a:r>
          </a:p>
          <a:p>
            <a:pPr marL="274320" indent="-274320"/>
            <a:r>
              <a:rPr lang="en-US" dirty="0"/>
              <a:t>Let’s look briefly at the very last Psalm in the book. [Click link to Ps 150]</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2168077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Didactic psalms simply mean a teaching psalm.</a:t>
            </a:r>
          </a:p>
          <a:p>
            <a:pPr marL="274320" indent="-274320"/>
            <a:r>
              <a:rPr lang="en-US" dirty="0"/>
              <a:t>2.  It is a psalm intended to teach us a particular truth.</a:t>
            </a:r>
          </a:p>
          <a:p>
            <a:pPr marL="274320" indent="-274320"/>
            <a:r>
              <a:rPr lang="en-US" dirty="0"/>
              <a:t>3.  Psalm 1 is a didactic psalm: it teaches us the blessedness of the godly and the cursedness of the ungodly.</a:t>
            </a:r>
          </a:p>
          <a:p>
            <a:pPr marL="274320" indent="-274320"/>
            <a:r>
              <a:rPr lang="en-US" dirty="0"/>
              <a:t>4.  It ends with these words:</a:t>
            </a:r>
          </a:p>
          <a:p>
            <a:pPr marL="274320" indent="-274320"/>
            <a:r>
              <a:rPr lang="en-US" b="1" dirty="0"/>
              <a:t>Psalm 1:6 KJV </a:t>
            </a:r>
            <a:r>
              <a:rPr lang="en-US" dirty="0"/>
              <a:t>- 6 For the LORD </a:t>
            </a:r>
            <a:r>
              <a:rPr lang="en-US" dirty="0" err="1"/>
              <a:t>knoweth</a:t>
            </a:r>
            <a:r>
              <a:rPr lang="en-US" dirty="0"/>
              <a:t> the way of the righteous: but the way of the ungodly shall perish.</a:t>
            </a:r>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1130990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Most of these we can understand indicate the authors or the theme, but what are the Songs of Ascent?</a:t>
            </a:r>
          </a:p>
          <a:p>
            <a:pPr marL="274320" indent="-274320"/>
            <a:r>
              <a:rPr lang="en-US" b="0" dirty="0"/>
              <a:t>1.  In the Hebrew calendar, there were three feasts that all men of age were required to attend in Jerusalem: Passover, Pentecost, and Tabernacles.</a:t>
            </a:r>
          </a:p>
          <a:p>
            <a:pPr marL="274320" indent="-274320"/>
            <a:r>
              <a:rPr lang="en-US" b="0" dirty="0"/>
              <a:t>2.  Jerusalem was built on a hill and is often referred to as Mt. Zion.</a:t>
            </a:r>
          </a:p>
          <a:p>
            <a:pPr marL="274320" indent="-274320"/>
            <a:r>
              <a:rPr lang="en-US" b="0" dirty="0"/>
              <a:t>3.  So people coming to Jerusalem for these holidays had to climb or ascend up the mountain to get to the temple.</a:t>
            </a:r>
          </a:p>
          <a:p>
            <a:pPr marL="274320" indent="-274320"/>
            <a:r>
              <a:rPr lang="en-US" b="0" dirty="0"/>
              <a:t>4.  The songs of ascent would be the particular psalms that they would sing as they climbed toward Jerusalem.</a:t>
            </a:r>
          </a:p>
          <a:p>
            <a:pPr marL="274320" indent="-274320"/>
            <a:endParaRPr lang="en-US" b="0" dirty="0"/>
          </a:p>
          <a:p>
            <a:pPr marL="274320" indent="-274320"/>
            <a:r>
              <a:rPr lang="en-US" b="1" dirty="0"/>
              <a:t>Q2:  What is the Egyptian Hallel?</a:t>
            </a:r>
          </a:p>
          <a:p>
            <a:pPr marL="274320" indent="-274320"/>
            <a:r>
              <a:rPr lang="en-US" b="0" dirty="0"/>
              <a:t>1.  Hallel simply means praise.</a:t>
            </a:r>
          </a:p>
          <a:p>
            <a:pPr marL="274320" indent="-274320"/>
            <a:r>
              <a:rPr lang="en-US" b="0" dirty="0"/>
              <a:t>2.  These are a collection of psalms that mention the deliverance from Egypt and so are recited or sung at Passover.</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30960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Our summary this morning is a bit different.</a:t>
            </a:r>
          </a:p>
          <a:p>
            <a:pPr marL="274320" indent="-274320"/>
            <a:r>
              <a:rPr lang="en-US" dirty="0"/>
              <a:t>2.  It consists of a 9-minute animated video by The </a:t>
            </a:r>
            <a:r>
              <a:rPr lang="en-US" dirty="0" err="1"/>
              <a:t>BibleProject</a:t>
            </a:r>
            <a:r>
              <a:rPr lang="en-US" dirty="0"/>
              <a:t> that gives an excellent summary of the Book of Psalms.</a:t>
            </a:r>
          </a:p>
          <a:p>
            <a:pPr marL="274320" indent="-274320"/>
            <a:endParaRPr lang="en-US" dirty="0"/>
          </a:p>
          <a:p>
            <a:pPr marL="274320" indent="-274320"/>
            <a:r>
              <a:rPr lang="en-US" dirty="0"/>
              <a:t>[If you are in slide show presenter view and have an internet connection, simply click the link to go to YouTube and view the video.]</a:t>
            </a:r>
          </a:p>
          <a:p>
            <a:pPr marL="274320" indent="-274320"/>
            <a:r>
              <a:rPr lang="en-US" dirty="0"/>
              <a:t>[If you are not in slide show presenter view and have an internet connection, </a:t>
            </a:r>
            <a:r>
              <a:rPr lang="en-US" dirty="0" err="1"/>
              <a:t>control+click</a:t>
            </a:r>
            <a:r>
              <a:rPr lang="en-US" dirty="0"/>
              <a:t> to follow the link above.]</a:t>
            </a:r>
          </a:p>
          <a:p>
            <a:pPr marL="274320" indent="-274320"/>
            <a:r>
              <a:rPr lang="en-US" dirty="0"/>
              <a:t>[If you have no internet connection at church or where you are presenting this lesson, you must download the file from YouTube at home and add it to this presentation.  You can download the file using 4K Video Downloader which is a free app. Use it to download the Psalms Summary from YouTube.  Then in this presentation, click the Insert tab, the dropdown menu on the Video icon, click Insert video from this device, and navigate to select the Psalms Summary video file.]   </a:t>
            </a:r>
          </a:p>
          <a:p>
            <a:pPr marL="274320" indent="-274320"/>
            <a:endParaRPr lang="en-US" dirty="0"/>
          </a:p>
          <a:p>
            <a:pPr marL="274320" indent="-27432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14218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[This is the display slide for the video link to the Psalms Summary on my computer.  Skip this slide if you can use the link in the previous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53624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0327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2652129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similarities do you notice about all of these doxologies?</a:t>
            </a:r>
          </a:p>
          <a:p>
            <a:pPr marL="274320" indent="-274320"/>
            <a:r>
              <a:rPr lang="en-US" dirty="0"/>
              <a:t>1.  They all say “Blessed be the Lord.” and they all end with “Amen.”</a:t>
            </a:r>
          </a:p>
          <a:p>
            <a:pPr marL="274320" indent="-274320"/>
            <a:r>
              <a:rPr lang="en-US" dirty="0"/>
              <a:t>2.  So these verses are taken as the end of the first four divisions of the book of Psalms.</a:t>
            </a:r>
          </a:p>
          <a:p>
            <a:pPr marL="274320" indent="-274320"/>
            <a:r>
              <a:rPr lang="en-US" dirty="0"/>
              <a:t>3.  Since there is nothing following Psalm 150, its ending is a little different, but still speaking words of praise to the Lord.</a:t>
            </a:r>
          </a:p>
          <a:p>
            <a:pPr marL="274320" indent="-274320"/>
            <a:r>
              <a:rPr lang="en-US" dirty="0"/>
              <a:t>4.  Now within each of these major divisions there are many different psalms with many different themes.</a:t>
            </a:r>
          </a:p>
          <a:p>
            <a:pPr marL="274320" indent="-274320"/>
            <a:r>
              <a:rPr lang="en-US" dirty="0"/>
              <a:t>5.  So depending on what psalms you pick out to emphasize, you can come up with different themes for each of these five divisions.</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935144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b="1" dirty="0"/>
              <a:t>B2:</a:t>
            </a:r>
          </a:p>
          <a:p>
            <a:pPr marL="274320" indent="-274320" eaLnBrk="1" hangingPunct="1">
              <a:lnSpc>
                <a:spcPct val="80000"/>
              </a:lnSpc>
              <a:defRPr/>
            </a:pPr>
            <a:r>
              <a:rPr lang="en-US" b="0" dirty="0"/>
              <a:t>1.  These words were spoken to His disciples who were gathered together behind closed doors on the Sunday evening of His resurrection.</a:t>
            </a:r>
          </a:p>
          <a:p>
            <a:pPr marL="274320" indent="-274320" eaLnBrk="1" hangingPunct="1">
              <a:lnSpc>
                <a:spcPct val="80000"/>
              </a:lnSpc>
              <a:defRPr/>
            </a:pPr>
            <a:r>
              <a:rPr lang="en-US" b="0" dirty="0"/>
              <a:t>2.  The disciples on the road to Emmaus had run back to Jerusalem and informed the disciple that they had seen the risen Lord and talked with Him on the road.</a:t>
            </a:r>
          </a:p>
          <a:p>
            <a:pPr marL="274320" indent="-274320" eaLnBrk="1" hangingPunct="1">
              <a:lnSpc>
                <a:spcPct val="80000"/>
              </a:lnSpc>
              <a:defRPr/>
            </a:pPr>
            <a:r>
              <a:rPr lang="en-US" b="0" dirty="0"/>
              <a:t>3.  And while they were talking, the resurrected Lord appeared in their midst and greeted them, showed them His hands and feet, ate a piece of broiled fish in their presence, and then spoke these words in our memory text today.</a:t>
            </a:r>
          </a:p>
          <a:p>
            <a:pPr marL="274320" indent="-274320" eaLnBrk="1" hangingPunct="1">
              <a:lnSpc>
                <a:spcPct val="80000"/>
              </a:lnSpc>
              <a:defRPr/>
            </a:pPr>
            <a:endParaRPr lang="en-US" b="0" dirty="0"/>
          </a:p>
          <a:p>
            <a:pPr marL="274320" indent="-274320" eaLnBrk="1" hangingPunct="1">
              <a:lnSpc>
                <a:spcPct val="80000"/>
              </a:lnSpc>
              <a:defRPr/>
            </a:pPr>
            <a:r>
              <a:rPr lang="en-US" b="1" dirty="0"/>
              <a:t>B3:</a:t>
            </a:r>
          </a:p>
          <a:p>
            <a:pPr marL="274320" indent="-274320" eaLnBrk="1" hangingPunct="1">
              <a:lnSpc>
                <a:spcPct val="80000"/>
              </a:lnSpc>
              <a:defRPr/>
            </a:pPr>
            <a:r>
              <a:rPr lang="en-US" dirty="0"/>
              <a:t>1.  He refers to them as the Law of Moses, the Prophets, and the Psalms.</a:t>
            </a:r>
          </a:p>
          <a:p>
            <a:pPr marL="274320" indent="-274320" eaLnBrk="1" hangingPunct="1">
              <a:lnSpc>
                <a:spcPct val="80000"/>
              </a:lnSpc>
              <a:defRPr/>
            </a:pPr>
            <a:r>
              <a:rPr lang="en-US" dirty="0"/>
              <a:t>2.  So Jesus specifically includes the Psalms along with the other inspired writings of the OT: The Law of Moses and the writings of the Prophets.</a:t>
            </a:r>
          </a:p>
          <a:p>
            <a:pPr marL="274320" indent="-274320" eaLnBrk="1" hangingPunct="1">
              <a:lnSpc>
                <a:spcPct val="80000"/>
              </a:lnSpc>
              <a:defRPr/>
            </a:pPr>
            <a:r>
              <a:rPr lang="en-US" dirty="0"/>
              <a:t>3.  Some may be tempted to consider the Psalms as the work of musicians and songwriters and question whether or not all the psalms are fully inspired.</a:t>
            </a:r>
          </a:p>
          <a:p>
            <a:pPr marL="274320" indent="-274320" eaLnBrk="1" hangingPunct="1">
              <a:lnSpc>
                <a:spcPct val="80000"/>
              </a:lnSpc>
              <a:defRPr/>
            </a:pPr>
            <a:r>
              <a:rPr lang="en-US" dirty="0"/>
              <a:t>4.  But that was not the view of Jesus.</a:t>
            </a:r>
          </a:p>
          <a:p>
            <a:pPr marL="274320" indent="-274320" eaLnBrk="1" hangingPunct="1">
              <a:lnSpc>
                <a:spcPct val="80000"/>
              </a:lnSpc>
              <a:defRPr/>
            </a:pPr>
            <a:r>
              <a:rPr lang="en-US" dirty="0"/>
              <a:t>5.  He pointed to the Psalms as containing prophesies concerning Himself.</a:t>
            </a:r>
          </a:p>
          <a:p>
            <a:pPr marL="274320" indent="-274320" eaLnBrk="1" hangingPunct="1">
              <a:lnSpc>
                <a:spcPct val="80000"/>
              </a:lnSpc>
              <a:defRPr/>
            </a:pPr>
            <a:r>
              <a:rPr lang="en-US" dirty="0"/>
              <a:t>6.  And indeed there are a number of Messianic Psalms.  </a:t>
            </a:r>
          </a:p>
          <a:p>
            <a:pPr marL="274320" indent="-274320" eaLnBrk="1" hangingPunct="1">
              <a:lnSpc>
                <a:spcPct val="80000"/>
              </a:lnSpc>
              <a:defRPr/>
            </a:pPr>
            <a:r>
              <a:rPr lang="en-US" dirty="0"/>
              <a:t>7.  Psalm 22 is a Messianic prophecy concerning His crucifixion which had just been fulfilled a few days before.</a:t>
            </a:r>
          </a:p>
          <a:p>
            <a:pPr marL="274320" indent="-274320" eaLnBrk="1" hangingPunct="1">
              <a:lnSpc>
                <a:spcPct val="80000"/>
              </a:lnSpc>
              <a:defRPr/>
            </a:pPr>
            <a:r>
              <a:rPr lang="en-US" dirty="0"/>
              <a:t>8.  Jesus prayed from the cross the very words that begin this psalm: “My God, My God, Why hast Thou forsaken Me?”</a:t>
            </a:r>
          </a:p>
          <a:p>
            <a:pPr marL="274320" indent="-274320" eaLnBrk="1" hangingPunct="1">
              <a:lnSpc>
                <a:spcPct val="80000"/>
              </a:lnSpc>
              <a:defRPr/>
            </a:pPr>
            <a:r>
              <a:rPr lang="en-US" dirty="0"/>
              <a:t>9.  This psalm goes on to give a vivid description of the crucifixion even though it was written nearly 1,000 years before that event.</a:t>
            </a:r>
          </a:p>
          <a:p>
            <a:pPr marL="274320" indent="-274320" eaLnBrk="1" hangingPunct="1">
              <a:lnSpc>
                <a:spcPct val="80000"/>
              </a:lnSpc>
              <a:defRPr/>
            </a:pPr>
            <a:r>
              <a:rPr lang="en-US" dirty="0"/>
              <a:t>10. Here’s David’s prophetic description of the crucifixion from Ps 22:14-18</a:t>
            </a:r>
          </a:p>
          <a:p>
            <a:pPr marL="274320" indent="-274320" eaLnBrk="1" hangingPunct="1">
              <a:lnSpc>
                <a:spcPct val="80000"/>
              </a:lnSpc>
              <a:defRPr/>
            </a:pPr>
            <a:r>
              <a:rPr lang="en-US" b="1" dirty="0"/>
              <a:t>Psalm 22:14-18 NIV</a:t>
            </a:r>
            <a:r>
              <a:rPr lang="en-US" dirty="0"/>
              <a:t> - I am poured out like water, and all my bones are out of joint. My heart has turned to wax; it has melted within me. </a:t>
            </a:r>
            <a:r>
              <a:rPr lang="en-US" baseline="30000" dirty="0"/>
              <a:t>15</a:t>
            </a:r>
            <a:r>
              <a:rPr lang="en-US" dirty="0"/>
              <a:t> My mouth is dried up like a potsherd, and my tongue sticks to the roof of my mouth; you lay me in the dust of death. </a:t>
            </a:r>
            <a:r>
              <a:rPr lang="en-US" baseline="30000" dirty="0"/>
              <a:t>16</a:t>
            </a:r>
            <a:r>
              <a:rPr lang="en-US" dirty="0"/>
              <a:t> Dogs surround me, a pack of villains encircles me; they pierce my hands and my feet. </a:t>
            </a:r>
            <a:r>
              <a:rPr lang="en-US" baseline="30000" dirty="0"/>
              <a:t>17</a:t>
            </a:r>
            <a:r>
              <a:rPr lang="en-US" dirty="0"/>
              <a:t> All my bones are on display; people stare and gloat over me. </a:t>
            </a:r>
            <a:r>
              <a:rPr lang="en-US" baseline="30000" dirty="0"/>
              <a:t>18</a:t>
            </a:r>
            <a:r>
              <a:rPr lang="en-US" dirty="0"/>
              <a:t> They divide my clothes among them and cast lots for my garment.</a:t>
            </a:r>
          </a:p>
          <a:p>
            <a:pPr marL="274320" indent="-274320" eaLnBrk="1" hangingPunct="1">
              <a:lnSpc>
                <a:spcPct val="80000"/>
              </a:lnSpc>
              <a:defRPr/>
            </a:pPr>
            <a:r>
              <a:rPr lang="en-US" dirty="0"/>
              <a:t>11. Amazing prophecies recorded in the Psalms centuries before they were fulfilled in Christ.</a:t>
            </a:r>
          </a:p>
          <a:p>
            <a:pPr marL="274320" indent="-274320" eaLnBrk="1" hangingPunct="1">
              <a:lnSpc>
                <a:spcPct val="80000"/>
              </a:lnSpc>
              <a:defRPr/>
            </a:pPr>
            <a:endParaRPr lang="en-US" dirty="0"/>
          </a:p>
          <a:p>
            <a:pPr marL="274320" indent="-274320" eaLnBrk="1" hangingPunct="1">
              <a:lnSpc>
                <a:spcPct val="80000"/>
              </a:lnSpc>
              <a:defRPr/>
            </a:pPr>
            <a:r>
              <a:rPr lang="en-US" b="1" dirty="0"/>
              <a:t>B4:</a:t>
            </a:r>
          </a:p>
          <a:p>
            <a:pPr marL="274320" indent="-274320" eaLnBrk="1" hangingPunct="1">
              <a:lnSpc>
                <a:spcPct val="80000"/>
              </a:lnSpc>
              <a:defRPr/>
            </a:pPr>
            <a:r>
              <a:rPr lang="en-US" b="1" dirty="0"/>
              <a:t>2 Timothy 3:16 KJV</a:t>
            </a:r>
            <a:r>
              <a:rPr lang="en-US" dirty="0"/>
              <a:t> - All scripture is given by inspiration of God, and is profitable for doctrine, for reproof, for correction, for instruction in righteousness:</a:t>
            </a:r>
          </a:p>
          <a:p>
            <a:pPr marL="274320" indent="-274320" eaLnBrk="1" hangingPunct="1">
              <a:lnSpc>
                <a:spcPct val="80000"/>
              </a:lnSpc>
              <a:defRPr/>
            </a:pPr>
            <a:r>
              <a:rPr lang="en-US" dirty="0"/>
              <a:t>1.  By the time of Jesus and the apostles, the entire OT was collected together and was accepted by Jesus and the apostles as inspired Scripture.</a:t>
            </a:r>
          </a:p>
          <a:p>
            <a:pPr marL="274320" indent="-274320" eaLnBrk="1" hangingPunct="1">
              <a:lnSpc>
                <a:spcPct val="80000"/>
              </a:lnSpc>
              <a:defRPr/>
            </a:pPr>
            <a:r>
              <a:rPr lang="en-US" dirty="0"/>
              <a:t>2.  This included the 150 psalms in our modern Bibles today.</a:t>
            </a:r>
          </a:p>
          <a:p>
            <a:pPr marL="274320" indent="-274320" eaLnBrk="1" hangingPunct="1">
              <a:lnSpc>
                <a:spcPct val="80000"/>
              </a:lnSpc>
              <a:defRPr/>
            </a:pPr>
            <a:r>
              <a:rPr lang="en-US" dirty="0"/>
              <a:t>3.  So as we study this book of the Bible this quarter, let us be assured that “holy men of God </a:t>
            </a:r>
            <a:r>
              <a:rPr lang="en-US" dirty="0" err="1"/>
              <a:t>spake</a:t>
            </a:r>
            <a:r>
              <a:rPr lang="en-US" dirty="0"/>
              <a:t> as they were moved by the Holy Ghost.” (2 Peter 1:21)</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87233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8AC8EBC-2397-47E1-952A-8B44648724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772CB98-8A5A-4FED-BDA0-C6AEDED91154}"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27138" name="Rectangle 2">
            <a:extLst>
              <a:ext uri="{FF2B5EF4-FFF2-40B4-BE49-F238E27FC236}">
                <a16:creationId xmlns:a16="http://schemas.microsoft.com/office/drawing/2014/main" id="{AB0658E2-5FC7-45EF-897B-DD4D69C8EFC8}"/>
              </a:ext>
            </a:extLst>
          </p:cNvPr>
          <p:cNvSpPr>
            <a:spLocks noGrp="1" noRot="1" noChangeAspect="1" noChangeArrowheads="1" noTextEdit="1"/>
          </p:cNvSpPr>
          <p:nvPr>
            <p:ph type="sldImg"/>
          </p:nvPr>
        </p:nvSpPr>
        <p:spPr>
          <a:ln/>
        </p:spPr>
      </p:sp>
      <p:sp>
        <p:nvSpPr>
          <p:cNvPr id="1627139" name="Rectangle 3">
            <a:extLst>
              <a:ext uri="{FF2B5EF4-FFF2-40B4-BE49-F238E27FC236}">
                <a16:creationId xmlns:a16="http://schemas.microsoft.com/office/drawing/2014/main" id="{11C274E4-7652-4368-B239-D6F2AE0512DB}"/>
              </a:ext>
            </a:extLst>
          </p:cNvPr>
          <p:cNvSpPr>
            <a:spLocks noGrp="1" noChangeArrowheads="1"/>
          </p:cNvSpPr>
          <p:nvPr>
            <p:ph type="body" idx="1"/>
          </p:nvPr>
        </p:nvSpPr>
        <p:spPr/>
        <p:txBody>
          <a:bodyPr/>
          <a:lstStyle/>
          <a:p>
            <a:pPr marL="274320" indent="-274320"/>
            <a:r>
              <a:rPr lang="en-US" altLang="en-US" b="1" dirty="0"/>
              <a:t>Q1:  What are these gates and everlasting doors?</a:t>
            </a:r>
          </a:p>
          <a:p>
            <a:pPr marL="274320" indent="-274320"/>
            <a:r>
              <a:rPr lang="en-US" altLang="en-US" b="0" dirty="0"/>
              <a:t>1.  Most likely they are a personification of the temple gates and doors.</a:t>
            </a:r>
          </a:p>
          <a:p>
            <a:pPr marL="274320" indent="-274320"/>
            <a:r>
              <a:rPr lang="en-US" altLang="en-US" b="0" dirty="0"/>
              <a:t>2.  The imagery is that of a returning conquering king and the reception of praise and exaltation he receives.</a:t>
            </a:r>
          </a:p>
          <a:p>
            <a:pPr marL="274320" indent="-274320"/>
            <a:r>
              <a:rPr lang="en-US" altLang="en-US" b="0" dirty="0"/>
              <a:t>3.  Here the idea is that our victorious King is the King of glory, the Lord of hosts, the Lord mighty in battle: Yahweh our God.</a:t>
            </a:r>
          </a:p>
          <a:p>
            <a:pPr marL="274320" indent="-274320"/>
            <a:endParaRPr lang="en-US" altLang="en-US" b="0" dirty="0"/>
          </a:p>
          <a:p>
            <a:pPr marL="274320" indent="-274320"/>
            <a:r>
              <a:rPr lang="en-US" altLang="en-US" b="1" dirty="0"/>
              <a:t>Q2: How could we apply these words to ourselves in our own prayer life to strengthen our relationship with the Lord of host?</a:t>
            </a:r>
          </a:p>
          <a:p>
            <a:pPr marL="274320" indent="-274320"/>
            <a:r>
              <a:rPr lang="en-US" altLang="en-US" b="0" dirty="0"/>
              <a:t>1.  We can see our bodies as the temple of the Holy Spirit as the NT teaches.</a:t>
            </a:r>
          </a:p>
          <a:p>
            <a:pPr marL="274320" indent="-274320"/>
            <a:r>
              <a:rPr lang="en-US" altLang="en-US" b="0" dirty="0"/>
              <a:t>2.  We can see this as a call to open the gates of our hearts and welcome in our sovereign King, the Lord of hosts, the King of glory.</a:t>
            </a:r>
          </a:p>
          <a:p>
            <a:pPr marL="274320" indent="-274320"/>
            <a:r>
              <a:rPr lang="en-US" altLang="en-US" b="0" dirty="0"/>
              <a:t>3.  We can thank Him for the victory that is sure to be ours when He comes into our hearts and saves us in His kingdom.</a:t>
            </a:r>
          </a:p>
          <a:p>
            <a:pPr marL="274320" indent="-274320"/>
            <a:r>
              <a:rPr lang="en-US" altLang="en-US" b="0" dirty="0"/>
              <a:t>4.  Hallelujah! </a:t>
            </a:r>
          </a:p>
          <a:p>
            <a:pPr marL="274320" indent="-274320"/>
            <a:endParaRPr lang="en-US" altLang="en-US" b="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is David confessing his sin of adultery here?</a:t>
            </a:r>
          </a:p>
          <a:p>
            <a:pPr marL="274320" indent="-274320"/>
            <a:r>
              <a:rPr lang="en-US" dirty="0"/>
              <a:t>1.  He is taking responsibility for his actions.</a:t>
            </a:r>
          </a:p>
          <a:p>
            <a:pPr marL="274320" indent="-274320"/>
            <a:r>
              <a:rPr lang="en-US" dirty="0"/>
              <a:t>2.  He is not blaming it on the devil, or his inherited tendencies.</a:t>
            </a:r>
          </a:p>
          <a:p>
            <a:pPr marL="274320" indent="-274320"/>
            <a:r>
              <a:rPr lang="en-US" dirty="0"/>
              <a:t>3.  He’s not blaming it on Bathsheba for taking a bath where he could see her.</a:t>
            </a:r>
          </a:p>
          <a:p>
            <a:pPr marL="274320" indent="-274320"/>
            <a:r>
              <a:rPr lang="en-US" dirty="0"/>
              <a:t>4.  He is saying “</a:t>
            </a:r>
            <a:r>
              <a:rPr lang="en-US" dirty="0" err="1"/>
              <a:t>mia</a:t>
            </a:r>
            <a:r>
              <a:rPr lang="en-US" dirty="0"/>
              <a:t> culpa:” it’s my fault.</a:t>
            </a:r>
          </a:p>
          <a:p>
            <a:pPr marL="274320" indent="-274320"/>
            <a:endParaRPr lang="en-US" dirty="0"/>
          </a:p>
          <a:p>
            <a:pPr marL="274320" indent="-274320"/>
            <a:r>
              <a:rPr lang="en-US" b="1" dirty="0"/>
              <a:t>Q2: What do you make of his request to “purge me with hyssop?”</a:t>
            </a:r>
          </a:p>
          <a:p>
            <a:pPr marL="274320" indent="-274320"/>
            <a:r>
              <a:rPr lang="en-US" dirty="0"/>
              <a:t>1.  It could be a reference to the sacrificial blood.</a:t>
            </a:r>
          </a:p>
          <a:p>
            <a:pPr marL="274320" indent="-274320"/>
            <a:r>
              <a:rPr lang="en-US" dirty="0"/>
              <a:t>2.  At the Passover, the angel instructed the Israelites to use hyssop to apply the blood of the Passover lamb to the doorposts of their homes.</a:t>
            </a:r>
          </a:p>
          <a:p>
            <a:pPr marL="274320" indent="-274320"/>
            <a:r>
              <a:rPr lang="en-US" dirty="0"/>
              <a:t>3.  That Passover lamb would point to Jesus the Lamb of God who takes away the sins of the world.</a:t>
            </a:r>
          </a:p>
          <a:p>
            <a:pPr marL="274320" indent="-274320"/>
            <a:endParaRPr lang="en-US" dirty="0"/>
          </a:p>
          <a:p>
            <a:pPr marL="274320" indent="-274320"/>
            <a:endParaRPr lang="en-US" dirty="0"/>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22</a:t>
            </a:fld>
            <a:endParaRPr lang="en-US" dirty="0"/>
          </a:p>
        </p:txBody>
      </p:sp>
    </p:spTree>
    <p:extLst>
      <p:ext uri="{BB962C8B-B14F-4D97-AF65-F5344CB8AC3E}">
        <p14:creationId xmlns:p14="http://schemas.microsoft.com/office/powerpoint/2010/main" val="3948049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How high are the heavens above the earth?</a:t>
            </a:r>
          </a:p>
          <a:p>
            <a:pPr marL="274320" lvl="0" indent="-274320"/>
            <a:r>
              <a:rPr lang="en-US" dirty="0"/>
              <a:t>1.  So if you go to the reaches of outer space, the distance is some 13 billion light years.</a:t>
            </a:r>
          </a:p>
          <a:p>
            <a:pPr marL="274320" lvl="0" indent="-274320"/>
            <a:r>
              <a:rPr lang="en-US" dirty="0"/>
              <a:t>2.  That’s a long way!</a:t>
            </a:r>
          </a:p>
          <a:p>
            <a:pPr marL="274320" lvl="0" indent="-274320"/>
            <a:r>
              <a:rPr lang="en-US" dirty="0"/>
              <a:t>3.  And it describes God’s mercy to those that love Him.</a:t>
            </a:r>
          </a:p>
          <a:p>
            <a:pPr marL="274320" lvl="0" indent="-274320"/>
            <a:endParaRPr lang="en-US" dirty="0"/>
          </a:p>
          <a:p>
            <a:pPr marL="274320" lvl="0" indent="-274320"/>
            <a:r>
              <a:rPr lang="en-US" b="1" dirty="0"/>
              <a:t>Q2: And how far is the east from the west?</a:t>
            </a:r>
          </a:p>
          <a:p>
            <a:pPr marL="274320" lvl="0" indent="-274320"/>
            <a:r>
              <a:rPr lang="en-US" dirty="0"/>
              <a:t>1.  The distance is infinite.</a:t>
            </a:r>
          </a:p>
          <a:p>
            <a:pPr marL="274320" lvl="0" indent="-274320"/>
            <a:r>
              <a:rPr lang="en-US" dirty="0"/>
              <a:t>2.  Randy Roberts pointed this out in one of his sermons.</a:t>
            </a:r>
          </a:p>
          <a:p>
            <a:pPr marL="274320" lvl="0" indent="-274320"/>
            <a:r>
              <a:rPr lang="en-US" dirty="0"/>
              <a:t>3.  If the psalmist had said as far as the north is from the south, that would be a finite distance no grater than the distance from the south pole to the north pole.</a:t>
            </a:r>
          </a:p>
          <a:p>
            <a:pPr marL="274320" lvl="0" indent="-274320"/>
            <a:r>
              <a:rPr lang="en-US" dirty="0"/>
              <a:t>4.  Once you pass the north pole, you are not going north anymore, you are going south.</a:t>
            </a:r>
          </a:p>
          <a:p>
            <a:pPr marL="274320" lvl="0" indent="-274320"/>
            <a:r>
              <a:rPr lang="en-US" dirty="0"/>
              <a:t>5.  But east and west, there is no point where someone traveling east starts traveling west.</a:t>
            </a:r>
          </a:p>
          <a:p>
            <a:pPr marL="274320" lvl="0" indent="-274320"/>
            <a:r>
              <a:rPr lang="en-US" dirty="0"/>
              <a:t>6.  Going east you are always going east and going west, you are always going west.</a:t>
            </a:r>
          </a:p>
          <a:p>
            <a:pPr marL="274320" lvl="0" indent="-274320"/>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23</a:t>
            </a:fld>
            <a:endParaRPr lang="en-US" dirty="0"/>
          </a:p>
        </p:txBody>
      </p:sp>
    </p:spTree>
    <p:extLst>
      <p:ext uri="{BB962C8B-B14F-4D97-AF65-F5344CB8AC3E}">
        <p14:creationId xmlns:p14="http://schemas.microsoft.com/office/powerpoint/2010/main" val="538221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0" dirty="0"/>
              <a:t>1.  On this slide we have just the first and last verses of Psalm 150.</a:t>
            </a:r>
          </a:p>
          <a:p>
            <a:pPr marL="274320" indent="-274320"/>
            <a:r>
              <a:rPr lang="en-US" altLang="en-US" b="0" dirty="0"/>
              <a:t>2.  Notice how the psalm opens and how it closes.</a:t>
            </a:r>
          </a:p>
          <a:p>
            <a:pPr marL="274320" indent="-274320"/>
            <a:r>
              <a:rPr lang="en-US" altLang="en-US" b="0" dirty="0"/>
              <a:t>3.  Both are “Praise ye the Lord.”</a:t>
            </a:r>
          </a:p>
          <a:p>
            <a:pPr marL="274320" indent="-274320"/>
            <a:r>
              <a:rPr lang="en-US" altLang="en-US" b="0" dirty="0"/>
              <a:t>4.  The same is true of each of the psalms 146 through 150.</a:t>
            </a:r>
          </a:p>
          <a:p>
            <a:pPr marL="274320" indent="-274320"/>
            <a:r>
              <a:rPr lang="en-US" altLang="en-US" b="0" dirty="0"/>
              <a:t>5.  So these form a cohesive unit that we can look at as a fitting conclusion to the book of Psalms.</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24</a:t>
            </a:fld>
            <a:endParaRPr lang="en-US" dirty="0"/>
          </a:p>
        </p:txBody>
      </p:sp>
    </p:spTree>
    <p:extLst>
      <p:ext uri="{BB962C8B-B14F-4D97-AF65-F5344CB8AC3E}">
        <p14:creationId xmlns:p14="http://schemas.microsoft.com/office/powerpoint/2010/main" val="632578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427938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 </a:t>
            </a:r>
          </a:p>
          <a:p>
            <a:pPr marL="274320" indent="-274320"/>
            <a:r>
              <a:rPr lang="en-US" dirty="0"/>
              <a:t>1.  The word “Psalms” in English comes from the Greek word </a:t>
            </a:r>
            <a:r>
              <a:rPr lang="en-US" dirty="0" err="1"/>
              <a:t>Psalmos</a:t>
            </a:r>
            <a:r>
              <a:rPr lang="en-US" dirty="0"/>
              <a:t> (</a:t>
            </a:r>
            <a:r>
              <a:rPr lang="en-US" dirty="0" err="1"/>
              <a:t>psal-</a:t>
            </a:r>
            <a:r>
              <a:rPr lang="en-US" b="0" i="0" dirty="0" err="1">
                <a:solidFill>
                  <a:srgbClr val="0A0A0A"/>
                </a:solidFill>
                <a:effectLst/>
                <a:latin typeface="arial" panose="020B0604020202020204" pitchFamily="34" charset="0"/>
              </a:rPr>
              <a:t>mos</a:t>
            </a:r>
            <a:r>
              <a:rPr lang="en-US" b="0" i="0" dirty="0">
                <a:solidFill>
                  <a:srgbClr val="0A0A0A"/>
                </a:solidFill>
                <a:effectLst/>
                <a:latin typeface="arial" panose="020B0604020202020204" pitchFamily="34" charset="0"/>
              </a:rPr>
              <a:t>’)</a:t>
            </a:r>
          </a:p>
          <a:p>
            <a:pPr marL="274320" indent="-274320"/>
            <a:r>
              <a:rPr lang="en-US" b="0" i="0" dirty="0">
                <a:solidFill>
                  <a:srgbClr val="0A0A0A"/>
                </a:solidFill>
                <a:effectLst/>
                <a:latin typeface="arial" panose="020B0604020202020204" pitchFamily="34" charset="0"/>
              </a:rPr>
              <a:t>2.  It has the meaning of the striking of strings or chords of a musical instrument or the accompanying of instruments with a pious song or hymn.</a:t>
            </a:r>
          </a:p>
          <a:p>
            <a:pPr marL="274320" indent="-274320"/>
            <a:r>
              <a:rPr lang="en-US" b="0" i="0" dirty="0">
                <a:solidFill>
                  <a:srgbClr val="0A0A0A"/>
                </a:solidFill>
                <a:effectLst/>
                <a:latin typeface="arial" panose="020B0604020202020204" pitchFamily="34" charset="0"/>
              </a:rPr>
              <a:t>3.  The book of Psalms is a collection of 150 Hebrew poems set to music.</a:t>
            </a:r>
          </a:p>
          <a:p>
            <a:pPr marL="274320" indent="-274320"/>
            <a:r>
              <a:rPr lang="en-US" dirty="0"/>
              <a:t>4.  We will look at some of the features of Hebrew poetry</a:t>
            </a:r>
            <a:r>
              <a:rPr lang="en-US" b="0" i="0" dirty="0">
                <a:solidFill>
                  <a:srgbClr val="0A0A0A"/>
                </a:solidFill>
                <a:effectLst/>
                <a:latin typeface="arial" panose="020B0604020202020204" pitchFamily="34" charset="0"/>
              </a:rPr>
              <a:t> as we study the Psalms.</a:t>
            </a:r>
          </a:p>
          <a:p>
            <a:pPr marL="274320" indent="-274320"/>
            <a:endParaRPr lang="en-US" b="0" i="0" dirty="0">
              <a:solidFill>
                <a:srgbClr val="0A0A0A"/>
              </a:solidFill>
              <a:effectLst/>
              <a:latin typeface="arial" panose="020B0604020202020204" pitchFamily="34" charset="0"/>
            </a:endParaRPr>
          </a:p>
          <a:p>
            <a:pPr marL="274320" indent="-274320"/>
            <a:r>
              <a:rPr lang="en-US" b="1" i="0" dirty="0">
                <a:solidFill>
                  <a:srgbClr val="0A0A0A"/>
                </a:solidFill>
                <a:effectLst/>
                <a:latin typeface="arial" panose="020B0604020202020204" pitchFamily="34" charset="0"/>
              </a:rPr>
              <a:t>B2:</a:t>
            </a:r>
          </a:p>
          <a:p>
            <a:pPr marL="274320" indent="-274320"/>
            <a:r>
              <a:rPr lang="en-US" b="0" i="0" dirty="0">
                <a:solidFill>
                  <a:srgbClr val="0A0A0A"/>
                </a:solidFill>
                <a:effectLst/>
                <a:latin typeface="arial" panose="020B0604020202020204" pitchFamily="34" charset="0"/>
              </a:rPr>
              <a:t>1.  Luke refers to the book of Psalms 5 times in His gospel and the book of Acts; the apostle Paul 3 times in his letters; and James once in his.</a:t>
            </a:r>
          </a:p>
          <a:p>
            <a:pPr marL="274320" indent="-274320"/>
            <a:r>
              <a:rPr lang="en-US" b="0" i="0" dirty="0">
                <a:solidFill>
                  <a:srgbClr val="0A0A0A"/>
                </a:solidFill>
                <a:effectLst/>
                <a:latin typeface="arial" panose="020B0604020202020204" pitchFamily="34" charset="0"/>
              </a:rPr>
              <a:t>2.  So we have 9 total references to the book of Psalms indicating that Jesus, as well as the NT writers, considered this book inspired.</a:t>
            </a:r>
          </a:p>
          <a:p>
            <a:pPr marL="274320" indent="-274320"/>
            <a:endParaRPr lang="en-US" b="1" dirty="0"/>
          </a:p>
          <a:p>
            <a:pPr marL="274320" indent="-274320"/>
            <a:r>
              <a:rPr lang="en-US" b="1" dirty="0"/>
              <a:t>B3:</a:t>
            </a:r>
          </a:p>
          <a:p>
            <a:pPr marL="274320" indent="-274320"/>
            <a:r>
              <a:rPr lang="en-US" b="0" dirty="0"/>
              <a:t>1.  The psalms were mostly written over a period of about 500 years beginning with King David and the united monarchy in about 1,000 BC and extending through the return from Babylon in the 400’s BC.</a:t>
            </a:r>
          </a:p>
          <a:p>
            <a:pPr marL="274320" indent="-274320"/>
            <a:r>
              <a:rPr lang="en-US" b="0" dirty="0"/>
              <a:t>2.  However, Psalm 90 is attributed to Moses which would go back to the time of the Exodus about 450 years before David.</a:t>
            </a:r>
          </a:p>
          <a:p>
            <a:pPr marL="274320" indent="-274320"/>
            <a:r>
              <a:rPr lang="en-US" b="0" dirty="0"/>
              <a:t>3.  So the Psalms could extend over the history of the Israelites from the Exodus to the Babylonian exile.</a:t>
            </a:r>
          </a:p>
          <a:p>
            <a:pPr marL="274320" indent="-274320"/>
            <a:r>
              <a:rPr lang="en-US" b="0" dirty="0"/>
              <a:t>4.  It is believed by many Bible scholars that Ezra the scribe compiled and arranged the psalms into their present order sometime after the return from the Babylonian captivity.</a:t>
            </a:r>
          </a:p>
          <a:p>
            <a:pPr marL="274320" indent="-274320"/>
            <a:endParaRPr lang="en-US" b="0" dirty="0"/>
          </a:p>
          <a:p>
            <a:pPr marL="274320" indent="-274320"/>
            <a:r>
              <a:rPr lang="en-US" b="1" dirty="0"/>
              <a:t>B4:</a:t>
            </a:r>
          </a:p>
          <a:p>
            <a:pPr marL="274320" indent="-274320"/>
            <a:r>
              <a:rPr lang="en-US" b="0" dirty="0"/>
              <a:t>[No notes.]</a:t>
            </a:r>
          </a:p>
          <a:p>
            <a:pPr marL="274320" indent="-274320"/>
            <a:endParaRPr lang="en-US" b="0" dirty="0"/>
          </a:p>
          <a:p>
            <a:pPr marL="274320" indent="-274320"/>
            <a:r>
              <a:rPr lang="en-US" b="1" dirty="0"/>
              <a:t>B5:</a:t>
            </a:r>
          </a:p>
          <a:p>
            <a:pPr marL="274320" indent="-274320"/>
            <a:r>
              <a:rPr lang="en-US" b="0" dirty="0"/>
              <a:t>1.  The Psalms are organized into 5 major divisions of 5 smaller books.</a:t>
            </a:r>
          </a:p>
          <a:p>
            <a:pPr marL="274320" indent="-274320"/>
            <a:r>
              <a:rPr lang="en-US" b="0" dirty="0"/>
              <a:t>2.  Scholars believe it was Ezra the scribe that is responsible for the organization of the various psalms following the restoration of the temple after the Babylonian captivity.</a:t>
            </a:r>
          </a:p>
          <a:p>
            <a:pPr marL="274320" indent="-274320"/>
            <a:r>
              <a:rPr lang="en-US" b="0" dirty="0"/>
              <a:t>3.  Some have noted that the five divisions seem to repeat the five books of Moses in some of their content.</a:t>
            </a:r>
          </a:p>
          <a:p>
            <a:pPr marL="274320" indent="-274320"/>
            <a:r>
              <a:rPr lang="en-US" b="0" dirty="0"/>
              <a:t>4.  This is illustrated on the next slide.</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7447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The four divisions between these five books have a very similar praise to God called a Doxology in this slide.</a:t>
            </a:r>
          </a:p>
          <a:p>
            <a:pPr marL="274320" indent="-274320"/>
            <a:r>
              <a:rPr lang="en-US" dirty="0"/>
              <a:t>2.  The third column gives the book of the Torah, the writings of Moses, that corresponds to the 5 divisions of the Psalms.</a:t>
            </a:r>
          </a:p>
          <a:p>
            <a:pPr marL="274320" indent="-274320"/>
            <a:r>
              <a:rPr lang="en-US" dirty="0"/>
              <a:t>3.  For example: The account of creation is found in Genesis.</a:t>
            </a:r>
          </a:p>
          <a:p>
            <a:pPr marL="274320" indent="-274320"/>
            <a:r>
              <a:rPr lang="en-US" dirty="0"/>
              <a:t>4.  So in this first book (Book I) we find David’s Psalm 19 which begins with the words:</a:t>
            </a:r>
          </a:p>
          <a:p>
            <a:pPr marL="274320" indent="-274320"/>
            <a:r>
              <a:rPr lang="en-US" b="1" dirty="0"/>
              <a:t>Psalm 19:1 KJV</a:t>
            </a:r>
            <a:r>
              <a:rPr lang="en-US" dirty="0"/>
              <a:t> - The heavens declare the glory of God; and the firmament </a:t>
            </a:r>
            <a:r>
              <a:rPr lang="en-US" dirty="0" err="1"/>
              <a:t>sheweth</a:t>
            </a:r>
            <a:r>
              <a:rPr lang="en-US" dirty="0"/>
              <a:t> his handywork.</a:t>
            </a:r>
          </a:p>
          <a:p>
            <a:pPr marL="274320" indent="-274320"/>
            <a:r>
              <a:rPr lang="en-US" dirty="0"/>
              <a:t>5.  Psalms 8, 19, 24, and 33 all give glory to God as creator.</a:t>
            </a:r>
          </a:p>
          <a:p>
            <a:pPr marL="274320" indent="-274320"/>
            <a:r>
              <a:rPr lang="en-US" dirty="0"/>
              <a:t>6.  However, there are also later psalms that extol God as creator also.</a:t>
            </a:r>
          </a:p>
          <a:p>
            <a:pPr marL="274320" indent="-274320"/>
            <a:r>
              <a:rPr lang="en-US" dirty="0"/>
              <a:t>7.  Each of these first four divisions ends with a doxology or a hymn of praise to God.</a:t>
            </a:r>
          </a:p>
          <a:p>
            <a:pPr marL="274320" indent="-274320"/>
            <a:r>
              <a:rPr lang="en-US" dirty="0"/>
              <a:t>8.  So let’s take a look at these doxology verses.</a:t>
            </a:r>
          </a:p>
          <a:p>
            <a:pPr marL="274320" indent="-274320"/>
            <a:r>
              <a:rPr lang="en-US" dirty="0"/>
              <a:t>[Click link to Doxology verses.]</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5</a:t>
            </a:fld>
            <a:endParaRPr lang="en-US" dirty="0"/>
          </a:p>
        </p:txBody>
      </p:sp>
    </p:spTree>
    <p:extLst>
      <p:ext uri="{BB962C8B-B14F-4D97-AF65-F5344CB8AC3E}">
        <p14:creationId xmlns:p14="http://schemas.microsoft.com/office/powerpoint/2010/main" val="990657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The first two psalms provide a fitting introduction to the book of Psalms.</a:t>
            </a:r>
          </a:p>
          <a:p>
            <a:pPr marL="274320" indent="-274320"/>
            <a:r>
              <a:rPr lang="en-US" dirty="0"/>
              <a:t>2.  The author of these psalms is unknown, but Psalm 3 is clearly attributed to David.</a:t>
            </a:r>
          </a:p>
          <a:p>
            <a:pPr marL="274320" indent="-274320"/>
            <a:r>
              <a:rPr lang="en-US" dirty="0"/>
              <a:t>3.  So we look to these first two psalms to provide themes that will be repeated in later sections.</a:t>
            </a:r>
          </a:p>
          <a:p>
            <a:pPr marL="274320" indent="-274320"/>
            <a:r>
              <a:rPr lang="en-US" dirty="0"/>
              <a:t>4.  Remember how Psalm 1 begins:</a:t>
            </a:r>
          </a:p>
          <a:p>
            <a:pPr marL="274320" indent="-274320"/>
            <a:r>
              <a:rPr lang="en-US" b="1" dirty="0"/>
              <a:t>Psalm 1:1-6 KJV</a:t>
            </a:r>
            <a:r>
              <a:rPr lang="en-US" dirty="0"/>
              <a:t> - 1 Blessed is the man that walketh not in the counsel of the ungodly, nor </a:t>
            </a:r>
            <a:r>
              <a:rPr lang="en-US" dirty="0" err="1"/>
              <a:t>standeth</a:t>
            </a:r>
            <a:r>
              <a:rPr lang="en-US" dirty="0"/>
              <a:t> in the way of sinners, nor </a:t>
            </a:r>
            <a:r>
              <a:rPr lang="en-US" dirty="0" err="1"/>
              <a:t>sitteth</a:t>
            </a:r>
            <a:r>
              <a:rPr lang="en-US" dirty="0"/>
              <a:t> in the seat of the scornful. 2 But his delight is in the law of the LORD; and in his law doth he meditate day and night. [3 And he shall be like a tree planted by the rivers of water, that bringeth forth his fruit in his season; his leaf also shall not wither; and whatsoever he doeth shall prosper. 4 The ungodly are not so: but are like the chaff which the wind </a:t>
            </a:r>
            <a:r>
              <a:rPr lang="en-US" dirty="0" err="1"/>
              <a:t>driveth</a:t>
            </a:r>
            <a:r>
              <a:rPr lang="en-US" dirty="0"/>
              <a:t> away. 5 Therefore the ungodly shall not stand in the judgment, nor sinners in the congregation of the righteous. 6 For the LORD </a:t>
            </a:r>
            <a:r>
              <a:rPr lang="en-US" dirty="0" err="1"/>
              <a:t>knoweth</a:t>
            </a:r>
            <a:r>
              <a:rPr lang="en-US" dirty="0"/>
              <a:t> the way of the righteous: but the way of the ungodly shall perish.]</a:t>
            </a:r>
          </a:p>
          <a:p>
            <a:pPr marL="274320" indent="-274320"/>
            <a:r>
              <a:rPr lang="en-US" dirty="0"/>
              <a:t>5.  So here at the very outset of the book of Psalms, the focus is on the Torah, the Law of Moses, the first five books of the Bible.</a:t>
            </a:r>
          </a:p>
          <a:p>
            <a:pPr marL="274320" indent="-274320"/>
            <a:r>
              <a:rPr lang="en-US" dirty="0"/>
              <a:t>6.  So the complier of the Psalms organizes the book into 5 parts.</a:t>
            </a:r>
          </a:p>
          <a:p>
            <a:pPr marL="274320" indent="-274320"/>
            <a:r>
              <a:rPr lang="en-US" dirty="0"/>
              <a:t>7.  The message is that the Psalms are calling God’s people to obedience to His Commandments in the Torah by giving them these poetic songs and prayers to strengthen their relationship with God.</a:t>
            </a:r>
          </a:p>
          <a:p>
            <a:pPr marL="274320" indent="-274320"/>
            <a:r>
              <a:rPr lang="en-US" dirty="0"/>
              <a:t>8.  Psalm 2 is clearly a Messianic psalm which ends with these words:</a:t>
            </a:r>
          </a:p>
          <a:p>
            <a:pPr marL="274320" indent="-274320"/>
            <a:r>
              <a:rPr lang="en-US" b="1" dirty="0"/>
              <a:t>Psalm 2:11-12 ESV</a:t>
            </a:r>
            <a:r>
              <a:rPr lang="en-US" dirty="0"/>
              <a:t> - Serve the LORD with fear, and rejoice with trembling. 12 Kiss the Son, lest he be angry, and you perish in the way, for his wrath is quickly kindled. Blessed are all who take refuge in him.</a:t>
            </a:r>
          </a:p>
          <a:p>
            <a:pPr marL="274320" indent="-274320"/>
            <a:r>
              <a:rPr lang="en-US" dirty="0"/>
              <a:t>9.  So here is a call to live in hope of the coming Messianic King, the Son, who will defeat evil and establish His eternal kingdom.</a:t>
            </a:r>
          </a:p>
          <a:p>
            <a:pPr marL="274320" indent="-274320"/>
            <a:r>
              <a:rPr lang="en-US" dirty="0"/>
              <a:t>10. So the book of Psalms is then a call to use these inspired prayers and hymns to be faithful to God’s commandments and live in anticipation of the Messianic kingdom.</a:t>
            </a:r>
          </a:p>
          <a:p>
            <a:pPr marL="274320" indent="-274320"/>
            <a:endParaRPr lang="en-US" dirty="0"/>
          </a:p>
          <a:p>
            <a:pPr marL="274320" indent="-274320"/>
            <a:r>
              <a:rPr lang="en-US" b="1" dirty="0"/>
              <a:t>Q1: Is that relevant to us today? Do we need to be faithful to God’s commandments and live in anticipation of the Messianic kingdom?</a:t>
            </a:r>
          </a:p>
          <a:p>
            <a:pPr marL="274320" indent="-274320"/>
            <a:r>
              <a:rPr lang="en-US" dirty="0"/>
              <a:t>1.  Absolutely.</a:t>
            </a:r>
          </a:p>
          <a:p>
            <a:pPr marL="274320" indent="-274320"/>
            <a:r>
              <a:rPr lang="en-US" dirty="0"/>
              <a:t>2.  So these hymns and prayers from the heart can be used by us as we seek to be honest with the Lord as we come before Him in prayer and praise, confessing our sins and reaching out to Him as our source of salvation and hope.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6</a:t>
            </a:fld>
            <a:endParaRPr lang="en-US" dirty="0"/>
          </a:p>
        </p:txBody>
      </p:sp>
    </p:spTree>
    <p:extLst>
      <p:ext uri="{BB962C8B-B14F-4D97-AF65-F5344CB8AC3E}">
        <p14:creationId xmlns:p14="http://schemas.microsoft.com/office/powerpoint/2010/main" val="3076191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This is the first of the 5 divisions or 5 smaller books that make up the Psalms.</a:t>
            </a:r>
          </a:p>
          <a:p>
            <a:pPr marL="274320" indent="-274320"/>
            <a:r>
              <a:rPr lang="en-US" dirty="0"/>
              <a:t>2.  To a large extent the psalms are arranged chronologically and historically, but with many exceptions.</a:t>
            </a:r>
          </a:p>
          <a:p>
            <a:pPr marL="274320" indent="-274320"/>
            <a:r>
              <a:rPr lang="en-US" dirty="0"/>
              <a:t>3.  David starts out with many psalms in this section calling for deliverance from Saul who is intent on killing him.</a:t>
            </a:r>
          </a:p>
          <a:p>
            <a:pPr marL="274320" indent="-274320"/>
            <a:r>
              <a:rPr lang="en-US" dirty="0"/>
              <a:t>4.  We all know and love the 23</a:t>
            </a:r>
            <a:r>
              <a:rPr lang="en-US" baseline="30000" dirty="0"/>
              <a:t>rd</a:t>
            </a:r>
            <a:r>
              <a:rPr lang="en-US" dirty="0"/>
              <a:t> Psalm: The Lord is my Shepherd…</a:t>
            </a:r>
          </a:p>
          <a:p>
            <a:pPr marL="274320" indent="-274320"/>
            <a:r>
              <a:rPr lang="en-US" dirty="0"/>
              <a:t>5.  We see in it the deliverance of David from his enemies and also the Messianic hope as he ends the psalm with these words:</a:t>
            </a:r>
          </a:p>
          <a:p>
            <a:pPr marL="274320" indent="-274320"/>
            <a:r>
              <a:rPr lang="en-US" b="1" dirty="0"/>
              <a:t>Psalm 23:6 KJV</a:t>
            </a:r>
            <a:r>
              <a:rPr lang="en-US" dirty="0"/>
              <a:t> - 6 … and I will dwell in the house of the LORD for ever.</a:t>
            </a:r>
          </a:p>
          <a:p>
            <a:pPr marL="274320" indent="-274320"/>
            <a:r>
              <a:rPr lang="en-US" dirty="0"/>
              <a:t>6.  Let’s also take a look at Ps. 24:7-10. [Click link]</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7</a:t>
            </a:fld>
            <a:endParaRPr lang="en-US" dirty="0"/>
          </a:p>
        </p:txBody>
      </p:sp>
    </p:spTree>
    <p:extLst>
      <p:ext uri="{BB962C8B-B14F-4D97-AF65-F5344CB8AC3E}">
        <p14:creationId xmlns:p14="http://schemas.microsoft.com/office/powerpoint/2010/main" val="1589280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This is the second of the 5 divisions or smaller books that make up the Psalms.</a:t>
            </a:r>
          </a:p>
          <a:p>
            <a:pPr marL="274320" indent="-274320"/>
            <a:r>
              <a:rPr lang="en-US" dirty="0"/>
              <a:t>2.  The Psalms appear to arranged more or less chronologically.  </a:t>
            </a:r>
          </a:p>
          <a:p>
            <a:pPr marL="274320" indent="-274320"/>
            <a:r>
              <a:rPr lang="en-US" dirty="0"/>
              <a:t>3.  Book 1 dealt mainly with the conflict between David and Saul which took place before David was king.</a:t>
            </a:r>
          </a:p>
          <a:p>
            <a:pPr marL="274320" indent="-274320"/>
            <a:r>
              <a:rPr lang="en-US" dirty="0"/>
              <a:t>4.  Now Book 2 looks at psalms from the time of David’s kingship.</a:t>
            </a:r>
          </a:p>
          <a:p>
            <a:pPr marL="274320" indent="-274320"/>
            <a:r>
              <a:rPr lang="en-US" dirty="0"/>
              <a:t>5.  Here again we see many of the psalms calling for protection from his enemies.</a:t>
            </a:r>
          </a:p>
          <a:p>
            <a:pPr marL="274320" indent="-274320"/>
            <a:r>
              <a:rPr lang="en-US" dirty="0"/>
              <a:t>6.  Ps 45 celebrates the kings marriage</a:t>
            </a:r>
          </a:p>
          <a:p>
            <a:pPr marL="274320" indent="-274320"/>
            <a:r>
              <a:rPr lang="en-US" dirty="0"/>
              <a:t>7.  Ps 48 celebrates the glory of Zion.</a:t>
            </a:r>
          </a:p>
          <a:p>
            <a:pPr marL="274320" indent="-274320"/>
            <a:r>
              <a:rPr lang="en-US" dirty="0"/>
              <a:t>8.  Ps 51 is Davids confession after his sin with Bathsheba</a:t>
            </a:r>
          </a:p>
          <a:p>
            <a:pPr marL="274320" indent="-274320"/>
            <a:r>
              <a:rPr lang="en-US" dirty="0"/>
              <a:t>9.  Ps 54-64 are psalms of praise for deliverance and fellowship with the Lord.</a:t>
            </a:r>
          </a:p>
          <a:p>
            <a:pPr marL="274320" indent="-274320"/>
            <a:r>
              <a:rPr lang="en-US" dirty="0"/>
              <a:t>10. Let’s take just a quick look at his psalm of confession in Ps 51. [Click link]</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8</a:t>
            </a:fld>
            <a:endParaRPr lang="en-US" dirty="0"/>
          </a:p>
        </p:txBody>
      </p:sp>
    </p:spTree>
    <p:extLst>
      <p:ext uri="{BB962C8B-B14F-4D97-AF65-F5344CB8AC3E}">
        <p14:creationId xmlns:p14="http://schemas.microsoft.com/office/powerpoint/2010/main" val="930523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Psalm 78 is a psalm of Asaph that describes God’s deliverance from Egypt and the rebelliousness of His chosen people.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9</a:t>
            </a:fld>
            <a:endParaRPr lang="en-US" dirty="0"/>
          </a:p>
        </p:txBody>
      </p:sp>
    </p:spTree>
    <p:extLst>
      <p:ext uri="{BB962C8B-B14F-4D97-AF65-F5344CB8AC3E}">
        <p14:creationId xmlns:p14="http://schemas.microsoft.com/office/powerpoint/2010/main" val="3425364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youtube.com/watch?v=j9phNEaPrv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slide" Target="slide7.xml"/></Relationships>
</file>

<file path=ppt/slides/_rels/slide2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FAEF-7E96-4BD6-9FDF-4B611944AD65}"/>
              </a:ext>
            </a:extLst>
          </p:cNvPr>
          <p:cNvSpPr>
            <a:spLocks noGrp="1"/>
          </p:cNvSpPr>
          <p:nvPr>
            <p:ph type="ctrTitle"/>
          </p:nvPr>
        </p:nvSpPr>
        <p:spPr/>
        <p:txBody>
          <a:bodyPr/>
          <a:lstStyle/>
          <a:p>
            <a:r>
              <a:rPr lang="en-US" dirty="0"/>
              <a:t>Psalms</a:t>
            </a:r>
          </a:p>
        </p:txBody>
      </p:sp>
      <p:sp>
        <p:nvSpPr>
          <p:cNvPr id="3" name="Subtitle 2">
            <a:extLst>
              <a:ext uri="{FF2B5EF4-FFF2-40B4-BE49-F238E27FC236}">
                <a16:creationId xmlns:a16="http://schemas.microsoft.com/office/drawing/2014/main" id="{B4E3C7B8-D982-4C44-958A-7A450720603E}"/>
              </a:ext>
            </a:extLst>
          </p:cNvPr>
          <p:cNvSpPr>
            <a:spLocks noGrp="1"/>
          </p:cNvSpPr>
          <p:nvPr>
            <p:ph type="subTitle" idx="1"/>
          </p:nvPr>
        </p:nvSpPr>
        <p:spPr>
          <a:xfrm>
            <a:off x="4191000" y="3581400"/>
            <a:ext cx="4495800" cy="1752600"/>
          </a:xfrm>
        </p:spPr>
        <p:txBody>
          <a:bodyPr/>
          <a:lstStyle/>
          <a:p>
            <a:r>
              <a:rPr lang="en-US" dirty="0"/>
              <a:t>Lesson 1</a:t>
            </a:r>
          </a:p>
          <a:p>
            <a:r>
              <a:rPr lang="en-US" dirty="0"/>
              <a:t>How to Read the Psalms</a:t>
            </a:r>
          </a:p>
        </p:txBody>
      </p:sp>
    </p:spTree>
    <p:extLst>
      <p:ext uri="{BB962C8B-B14F-4D97-AF65-F5344CB8AC3E}">
        <p14:creationId xmlns:p14="http://schemas.microsoft.com/office/powerpoint/2010/main" val="196534299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FC012-363A-5E73-8AE0-BED9C8174B47}"/>
              </a:ext>
            </a:extLst>
          </p:cNvPr>
          <p:cNvSpPr>
            <a:spLocks noGrp="1"/>
          </p:cNvSpPr>
          <p:nvPr>
            <p:ph type="title"/>
          </p:nvPr>
        </p:nvSpPr>
        <p:spPr/>
        <p:txBody>
          <a:bodyPr/>
          <a:lstStyle/>
          <a:p>
            <a:r>
              <a:rPr lang="en-US" dirty="0"/>
              <a:t>Organization of Psalms Part 5</a:t>
            </a:r>
          </a:p>
        </p:txBody>
      </p:sp>
      <p:graphicFrame>
        <p:nvGraphicFramePr>
          <p:cNvPr id="4" name="Content Placeholder 3">
            <a:extLst>
              <a:ext uri="{FF2B5EF4-FFF2-40B4-BE49-F238E27FC236}">
                <a16:creationId xmlns:a16="http://schemas.microsoft.com/office/drawing/2014/main" id="{E1DCA0D0-3D9F-561B-A0C3-3BEC4E84AFAF}"/>
              </a:ext>
            </a:extLst>
          </p:cNvPr>
          <p:cNvGraphicFramePr>
            <a:graphicFrameLocks noGrp="1"/>
          </p:cNvGraphicFramePr>
          <p:nvPr>
            <p:ph idx="1"/>
            <p:extLst>
              <p:ext uri="{D42A27DB-BD31-4B8C-83A1-F6EECF244321}">
                <p14:modId xmlns:p14="http://schemas.microsoft.com/office/powerpoint/2010/main" val="2913516177"/>
              </p:ext>
            </p:extLst>
          </p:nvPr>
        </p:nvGraphicFramePr>
        <p:xfrm>
          <a:off x="685802" y="1905000"/>
          <a:ext cx="7772396" cy="4135120"/>
        </p:xfrm>
        <a:graphic>
          <a:graphicData uri="http://schemas.openxmlformats.org/drawingml/2006/table">
            <a:tbl>
              <a:tblPr firstRow="1" bandRow="1">
                <a:tableStyleId>{5C22544A-7EE6-4342-B048-85BDC9FD1C3A}</a:tableStyleId>
              </a:tblPr>
              <a:tblGrid>
                <a:gridCol w="1371598">
                  <a:extLst>
                    <a:ext uri="{9D8B030D-6E8A-4147-A177-3AD203B41FA5}">
                      <a16:colId xmlns:a16="http://schemas.microsoft.com/office/drawing/2014/main" val="2386155576"/>
                    </a:ext>
                  </a:extLst>
                </a:gridCol>
                <a:gridCol w="1447800">
                  <a:extLst>
                    <a:ext uri="{9D8B030D-6E8A-4147-A177-3AD203B41FA5}">
                      <a16:colId xmlns:a16="http://schemas.microsoft.com/office/drawing/2014/main" val="2822329800"/>
                    </a:ext>
                  </a:extLst>
                </a:gridCol>
                <a:gridCol w="1905000">
                  <a:extLst>
                    <a:ext uri="{9D8B030D-6E8A-4147-A177-3AD203B41FA5}">
                      <a16:colId xmlns:a16="http://schemas.microsoft.com/office/drawing/2014/main" val="2874437228"/>
                    </a:ext>
                  </a:extLst>
                </a:gridCol>
                <a:gridCol w="3047998">
                  <a:extLst>
                    <a:ext uri="{9D8B030D-6E8A-4147-A177-3AD203B41FA5}">
                      <a16:colId xmlns:a16="http://schemas.microsoft.com/office/drawing/2014/main" val="1861664089"/>
                    </a:ext>
                  </a:extLst>
                </a:gridCol>
              </a:tblGrid>
              <a:tr h="538480">
                <a:tc>
                  <a:txBody>
                    <a:bodyPr/>
                    <a:lstStyle/>
                    <a:p>
                      <a:pPr algn="ctr"/>
                      <a:r>
                        <a:rPr lang="en-US" sz="2800" dirty="0"/>
                        <a:t>Book</a:t>
                      </a:r>
                    </a:p>
                  </a:txBody>
                  <a:tcPr/>
                </a:tc>
                <a:tc>
                  <a:txBody>
                    <a:bodyPr/>
                    <a:lstStyle/>
                    <a:p>
                      <a:pPr algn="ctr"/>
                      <a:r>
                        <a:rPr lang="en-US" sz="2800" dirty="0"/>
                        <a:t>Psalms</a:t>
                      </a:r>
                    </a:p>
                  </a:txBody>
                  <a:tcPr/>
                </a:tc>
                <a:tc>
                  <a:txBody>
                    <a:bodyPr/>
                    <a:lstStyle/>
                    <a:p>
                      <a:pPr algn="ctr"/>
                      <a:r>
                        <a:rPr lang="en-US" sz="2800" dirty="0"/>
                        <a:t>Theme</a:t>
                      </a:r>
                    </a:p>
                  </a:txBody>
                  <a:tcPr/>
                </a:tc>
                <a:tc>
                  <a:txBody>
                    <a:bodyPr/>
                    <a:lstStyle/>
                    <a:p>
                      <a:pPr algn="ctr"/>
                      <a:r>
                        <a:rPr lang="en-US" sz="2800" dirty="0"/>
                        <a:t>Content</a:t>
                      </a:r>
                    </a:p>
                  </a:txBody>
                  <a:tcPr/>
                </a:tc>
                <a:extLst>
                  <a:ext uri="{0D108BD9-81ED-4DB2-BD59-A6C34878D82A}">
                    <a16:rowId xmlns:a16="http://schemas.microsoft.com/office/drawing/2014/main" val="1198612049"/>
                  </a:ext>
                </a:extLst>
              </a:tr>
              <a:tr h="370840">
                <a:tc>
                  <a:txBody>
                    <a:bodyPr/>
                    <a:lstStyle/>
                    <a:p>
                      <a:pPr algn="ctr"/>
                      <a:r>
                        <a:rPr lang="en-US" sz="2800" dirty="0"/>
                        <a:t>4</a:t>
                      </a:r>
                    </a:p>
                  </a:txBody>
                  <a:tcPr/>
                </a:tc>
                <a:tc>
                  <a:txBody>
                    <a:bodyPr/>
                    <a:lstStyle/>
                    <a:p>
                      <a:pPr algn="ctr"/>
                      <a:r>
                        <a:rPr lang="en-US" sz="2800" dirty="0"/>
                        <a:t>90 - 106</a:t>
                      </a:r>
                    </a:p>
                  </a:txBody>
                  <a:tcPr/>
                </a:tc>
                <a:tc>
                  <a:txBody>
                    <a:bodyPr/>
                    <a:lstStyle/>
                    <a:p>
                      <a:pPr algn="ctr"/>
                      <a:r>
                        <a:rPr lang="en-US" sz="2800" dirty="0"/>
                        <a:t>Theological evaluation after destruction of Jerusalem in 586 BC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Collection of praise psalms 95 – 100. Key Psalms: 90, </a:t>
                      </a:r>
                      <a:r>
                        <a:rPr lang="en-US" sz="2800" dirty="0">
                          <a:solidFill>
                            <a:schemeClr val="bg1">
                              <a:lumMod val="60000"/>
                              <a:lumOff val="40000"/>
                            </a:schemeClr>
                          </a:solidFill>
                          <a:hlinkClick r:id="rId3" action="ppaction://hlinksldjump">
                            <a:extLst>
                              <a:ext uri="{A12FA001-AC4F-418D-AE19-62706E023703}">
                                <ahyp:hlinkClr xmlns:ahyp="http://schemas.microsoft.com/office/drawing/2018/hyperlinkcolor" val="tx"/>
                              </a:ext>
                            </a:extLst>
                          </a:hlinkClick>
                        </a:rPr>
                        <a:t>103</a:t>
                      </a:r>
                      <a:r>
                        <a:rPr lang="en-US" sz="2800" dirty="0"/>
                        <a:t> - 105</a:t>
                      </a:r>
                    </a:p>
                    <a:p>
                      <a:endParaRPr lang="en-US" sz="2800" dirty="0"/>
                    </a:p>
                  </a:txBody>
                  <a:tcPr/>
                </a:tc>
                <a:extLst>
                  <a:ext uri="{0D108BD9-81ED-4DB2-BD59-A6C34878D82A}">
                    <a16:rowId xmlns:a16="http://schemas.microsoft.com/office/drawing/2014/main" val="2539816194"/>
                  </a:ext>
                </a:extLst>
              </a:tr>
              <a:tr h="370840">
                <a:tc>
                  <a:txBody>
                    <a:bodyPr/>
                    <a:lstStyle/>
                    <a:p>
                      <a:pPr algn="ctr"/>
                      <a:r>
                        <a:rPr lang="en-US" sz="2800" dirty="0"/>
                        <a:t>5</a:t>
                      </a:r>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34778092"/>
                  </a:ext>
                </a:extLst>
              </a:tr>
            </a:tbl>
          </a:graphicData>
        </a:graphic>
      </p:graphicFrame>
    </p:spTree>
    <p:extLst>
      <p:ext uri="{BB962C8B-B14F-4D97-AF65-F5344CB8AC3E}">
        <p14:creationId xmlns:p14="http://schemas.microsoft.com/office/powerpoint/2010/main" val="1492688144"/>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FC012-363A-5E73-8AE0-BED9C8174B47}"/>
              </a:ext>
            </a:extLst>
          </p:cNvPr>
          <p:cNvSpPr>
            <a:spLocks noGrp="1"/>
          </p:cNvSpPr>
          <p:nvPr>
            <p:ph type="title"/>
          </p:nvPr>
        </p:nvSpPr>
        <p:spPr/>
        <p:txBody>
          <a:bodyPr/>
          <a:lstStyle/>
          <a:p>
            <a:r>
              <a:rPr lang="en-US" dirty="0"/>
              <a:t>Organization of Psalms Part 6</a:t>
            </a:r>
          </a:p>
        </p:txBody>
      </p:sp>
      <p:graphicFrame>
        <p:nvGraphicFramePr>
          <p:cNvPr id="4" name="Content Placeholder 3">
            <a:extLst>
              <a:ext uri="{FF2B5EF4-FFF2-40B4-BE49-F238E27FC236}">
                <a16:creationId xmlns:a16="http://schemas.microsoft.com/office/drawing/2014/main" id="{E1DCA0D0-3D9F-561B-A0C3-3BEC4E84AFAF}"/>
              </a:ext>
            </a:extLst>
          </p:cNvPr>
          <p:cNvGraphicFramePr>
            <a:graphicFrameLocks noGrp="1"/>
          </p:cNvGraphicFramePr>
          <p:nvPr>
            <p:ph idx="1"/>
            <p:extLst>
              <p:ext uri="{D42A27DB-BD31-4B8C-83A1-F6EECF244321}">
                <p14:modId xmlns:p14="http://schemas.microsoft.com/office/powerpoint/2010/main" val="3561552035"/>
              </p:ext>
            </p:extLst>
          </p:nvPr>
        </p:nvGraphicFramePr>
        <p:xfrm>
          <a:off x="685802" y="1905000"/>
          <a:ext cx="7772396" cy="4135120"/>
        </p:xfrm>
        <a:graphic>
          <a:graphicData uri="http://schemas.openxmlformats.org/drawingml/2006/table">
            <a:tbl>
              <a:tblPr firstRow="1" bandRow="1">
                <a:tableStyleId>{5C22544A-7EE6-4342-B048-85BDC9FD1C3A}</a:tableStyleId>
              </a:tblPr>
              <a:tblGrid>
                <a:gridCol w="1371598">
                  <a:extLst>
                    <a:ext uri="{9D8B030D-6E8A-4147-A177-3AD203B41FA5}">
                      <a16:colId xmlns:a16="http://schemas.microsoft.com/office/drawing/2014/main" val="2386155576"/>
                    </a:ext>
                  </a:extLst>
                </a:gridCol>
                <a:gridCol w="1447800">
                  <a:extLst>
                    <a:ext uri="{9D8B030D-6E8A-4147-A177-3AD203B41FA5}">
                      <a16:colId xmlns:a16="http://schemas.microsoft.com/office/drawing/2014/main" val="2822329800"/>
                    </a:ext>
                  </a:extLst>
                </a:gridCol>
                <a:gridCol w="1905000">
                  <a:extLst>
                    <a:ext uri="{9D8B030D-6E8A-4147-A177-3AD203B41FA5}">
                      <a16:colId xmlns:a16="http://schemas.microsoft.com/office/drawing/2014/main" val="2874437228"/>
                    </a:ext>
                  </a:extLst>
                </a:gridCol>
                <a:gridCol w="3047998">
                  <a:extLst>
                    <a:ext uri="{9D8B030D-6E8A-4147-A177-3AD203B41FA5}">
                      <a16:colId xmlns:a16="http://schemas.microsoft.com/office/drawing/2014/main" val="1861664089"/>
                    </a:ext>
                  </a:extLst>
                </a:gridCol>
              </a:tblGrid>
              <a:tr h="538480">
                <a:tc>
                  <a:txBody>
                    <a:bodyPr/>
                    <a:lstStyle/>
                    <a:p>
                      <a:pPr algn="ctr"/>
                      <a:r>
                        <a:rPr lang="en-US" sz="2800" dirty="0"/>
                        <a:t>Book</a:t>
                      </a:r>
                    </a:p>
                  </a:txBody>
                  <a:tcPr/>
                </a:tc>
                <a:tc>
                  <a:txBody>
                    <a:bodyPr/>
                    <a:lstStyle/>
                    <a:p>
                      <a:pPr algn="ctr"/>
                      <a:r>
                        <a:rPr lang="en-US" sz="2800" dirty="0"/>
                        <a:t>Psalms</a:t>
                      </a:r>
                    </a:p>
                  </a:txBody>
                  <a:tcPr/>
                </a:tc>
                <a:tc>
                  <a:txBody>
                    <a:bodyPr/>
                    <a:lstStyle/>
                    <a:p>
                      <a:pPr algn="ctr"/>
                      <a:r>
                        <a:rPr lang="en-US" sz="2800" dirty="0"/>
                        <a:t>Theme</a:t>
                      </a:r>
                    </a:p>
                  </a:txBody>
                  <a:tcPr/>
                </a:tc>
                <a:tc>
                  <a:txBody>
                    <a:bodyPr/>
                    <a:lstStyle/>
                    <a:p>
                      <a:pPr algn="ctr"/>
                      <a:r>
                        <a:rPr lang="en-US" sz="2800" dirty="0"/>
                        <a:t>Content</a:t>
                      </a:r>
                    </a:p>
                  </a:txBody>
                  <a:tcPr/>
                </a:tc>
                <a:extLst>
                  <a:ext uri="{0D108BD9-81ED-4DB2-BD59-A6C34878D82A}">
                    <a16:rowId xmlns:a16="http://schemas.microsoft.com/office/drawing/2014/main" val="1198612049"/>
                  </a:ext>
                </a:extLst>
              </a:tr>
              <a:tr h="370840">
                <a:tc>
                  <a:txBody>
                    <a:bodyPr/>
                    <a:lstStyle/>
                    <a:p>
                      <a:pPr algn="ctr"/>
                      <a:r>
                        <a:rPr lang="en-US" sz="2800" dirty="0"/>
                        <a:t>5</a:t>
                      </a:r>
                    </a:p>
                  </a:txBody>
                  <a:tcPr/>
                </a:tc>
                <a:tc>
                  <a:txBody>
                    <a:bodyPr/>
                    <a:lstStyle/>
                    <a:p>
                      <a:pPr algn="ctr"/>
                      <a:r>
                        <a:rPr lang="en-US" sz="2800" dirty="0"/>
                        <a:t>107- 145</a:t>
                      </a:r>
                    </a:p>
                  </a:txBody>
                  <a:tcPr/>
                </a:tc>
                <a:tc>
                  <a:txBody>
                    <a:bodyPr/>
                    <a:lstStyle/>
                    <a:p>
                      <a:pPr algn="ctr"/>
                      <a:r>
                        <a:rPr lang="en-US" sz="2800" dirty="0"/>
                        <a:t>Praise and reflection after the Exile – a new era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Hallelujah Collection.  111 – 118; pilgrimage: 120 – 134.  Key Psalms: 107, 110, 119.</a:t>
                      </a:r>
                    </a:p>
                    <a:p>
                      <a:endParaRPr lang="en-US" sz="2800" dirty="0"/>
                    </a:p>
                  </a:txBody>
                  <a:tcPr/>
                </a:tc>
                <a:extLst>
                  <a:ext uri="{0D108BD9-81ED-4DB2-BD59-A6C34878D82A}">
                    <a16:rowId xmlns:a16="http://schemas.microsoft.com/office/drawing/2014/main" val="2539816194"/>
                  </a:ext>
                </a:extLst>
              </a:tr>
              <a:tr h="370840">
                <a:tc>
                  <a:txBody>
                    <a:bodyPr/>
                    <a:lstStyle/>
                    <a:p>
                      <a:pPr algn="ctr"/>
                      <a:r>
                        <a:rPr lang="en-US" sz="2800" dirty="0"/>
                        <a:t>Epilog</a:t>
                      </a:r>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34778092"/>
                  </a:ext>
                </a:extLst>
              </a:tr>
            </a:tbl>
          </a:graphicData>
        </a:graphic>
      </p:graphicFrame>
    </p:spTree>
    <p:extLst>
      <p:ext uri="{BB962C8B-B14F-4D97-AF65-F5344CB8AC3E}">
        <p14:creationId xmlns:p14="http://schemas.microsoft.com/office/powerpoint/2010/main" val="4277868455"/>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FC012-363A-5E73-8AE0-BED9C8174B47}"/>
              </a:ext>
            </a:extLst>
          </p:cNvPr>
          <p:cNvSpPr>
            <a:spLocks noGrp="1"/>
          </p:cNvSpPr>
          <p:nvPr>
            <p:ph type="title"/>
          </p:nvPr>
        </p:nvSpPr>
        <p:spPr/>
        <p:txBody>
          <a:bodyPr/>
          <a:lstStyle/>
          <a:p>
            <a:r>
              <a:rPr lang="en-US" dirty="0"/>
              <a:t>Organization of Psalms Part 7</a:t>
            </a:r>
          </a:p>
        </p:txBody>
      </p:sp>
      <p:graphicFrame>
        <p:nvGraphicFramePr>
          <p:cNvPr id="4" name="Content Placeholder 3">
            <a:extLst>
              <a:ext uri="{FF2B5EF4-FFF2-40B4-BE49-F238E27FC236}">
                <a16:creationId xmlns:a16="http://schemas.microsoft.com/office/drawing/2014/main" id="{E1DCA0D0-3D9F-561B-A0C3-3BEC4E84AFAF}"/>
              </a:ext>
            </a:extLst>
          </p:cNvPr>
          <p:cNvGraphicFramePr>
            <a:graphicFrameLocks noGrp="1"/>
          </p:cNvGraphicFramePr>
          <p:nvPr>
            <p:ph idx="1"/>
            <p:extLst>
              <p:ext uri="{D42A27DB-BD31-4B8C-83A1-F6EECF244321}">
                <p14:modId xmlns:p14="http://schemas.microsoft.com/office/powerpoint/2010/main" val="977838137"/>
              </p:ext>
            </p:extLst>
          </p:nvPr>
        </p:nvGraphicFramePr>
        <p:xfrm>
          <a:off x="685802" y="1905000"/>
          <a:ext cx="7772396" cy="3855720"/>
        </p:xfrm>
        <a:graphic>
          <a:graphicData uri="http://schemas.openxmlformats.org/drawingml/2006/table">
            <a:tbl>
              <a:tblPr firstRow="1" bandRow="1">
                <a:tableStyleId>{5C22544A-7EE6-4342-B048-85BDC9FD1C3A}</a:tableStyleId>
              </a:tblPr>
              <a:tblGrid>
                <a:gridCol w="1371598">
                  <a:extLst>
                    <a:ext uri="{9D8B030D-6E8A-4147-A177-3AD203B41FA5}">
                      <a16:colId xmlns:a16="http://schemas.microsoft.com/office/drawing/2014/main" val="2386155576"/>
                    </a:ext>
                  </a:extLst>
                </a:gridCol>
                <a:gridCol w="1447800">
                  <a:extLst>
                    <a:ext uri="{9D8B030D-6E8A-4147-A177-3AD203B41FA5}">
                      <a16:colId xmlns:a16="http://schemas.microsoft.com/office/drawing/2014/main" val="2822329800"/>
                    </a:ext>
                  </a:extLst>
                </a:gridCol>
                <a:gridCol w="1905000">
                  <a:extLst>
                    <a:ext uri="{9D8B030D-6E8A-4147-A177-3AD203B41FA5}">
                      <a16:colId xmlns:a16="http://schemas.microsoft.com/office/drawing/2014/main" val="2874437228"/>
                    </a:ext>
                  </a:extLst>
                </a:gridCol>
                <a:gridCol w="3047998">
                  <a:extLst>
                    <a:ext uri="{9D8B030D-6E8A-4147-A177-3AD203B41FA5}">
                      <a16:colId xmlns:a16="http://schemas.microsoft.com/office/drawing/2014/main" val="1861664089"/>
                    </a:ext>
                  </a:extLst>
                </a:gridCol>
              </a:tblGrid>
              <a:tr h="685800">
                <a:tc>
                  <a:txBody>
                    <a:bodyPr/>
                    <a:lstStyle/>
                    <a:p>
                      <a:pPr algn="ctr"/>
                      <a:r>
                        <a:rPr lang="en-US" sz="2800" dirty="0"/>
                        <a:t>Book</a:t>
                      </a:r>
                    </a:p>
                  </a:txBody>
                  <a:tcPr/>
                </a:tc>
                <a:tc>
                  <a:txBody>
                    <a:bodyPr/>
                    <a:lstStyle/>
                    <a:p>
                      <a:pPr algn="ctr"/>
                      <a:r>
                        <a:rPr lang="en-US" sz="2800" dirty="0"/>
                        <a:t>Psalms</a:t>
                      </a:r>
                    </a:p>
                  </a:txBody>
                  <a:tcPr/>
                </a:tc>
                <a:tc>
                  <a:txBody>
                    <a:bodyPr/>
                    <a:lstStyle/>
                    <a:p>
                      <a:pPr algn="ctr"/>
                      <a:r>
                        <a:rPr lang="en-US" sz="2800" dirty="0"/>
                        <a:t>Theme</a:t>
                      </a:r>
                    </a:p>
                  </a:txBody>
                  <a:tcPr/>
                </a:tc>
                <a:tc>
                  <a:txBody>
                    <a:bodyPr/>
                    <a:lstStyle/>
                    <a:p>
                      <a:pPr algn="ctr"/>
                      <a:r>
                        <a:rPr lang="en-US" sz="2800" dirty="0"/>
                        <a:t>Content</a:t>
                      </a:r>
                    </a:p>
                  </a:txBody>
                  <a:tcPr/>
                </a:tc>
                <a:extLst>
                  <a:ext uri="{0D108BD9-81ED-4DB2-BD59-A6C34878D82A}">
                    <a16:rowId xmlns:a16="http://schemas.microsoft.com/office/drawing/2014/main" val="1198612049"/>
                  </a:ext>
                </a:extLst>
              </a:tr>
              <a:tr h="370840">
                <a:tc>
                  <a:txBody>
                    <a:bodyPr/>
                    <a:lstStyle/>
                    <a:p>
                      <a:pPr algn="ctr"/>
                      <a:r>
                        <a:rPr lang="en-US" sz="2800" dirty="0"/>
                        <a:t>Epilog</a:t>
                      </a:r>
                    </a:p>
                  </a:txBody>
                  <a:tcPr/>
                </a:tc>
                <a:tc>
                  <a:txBody>
                    <a:bodyPr/>
                    <a:lstStyle/>
                    <a:p>
                      <a:pPr algn="ctr"/>
                      <a:r>
                        <a:rPr lang="en-US" sz="2800" dirty="0"/>
                        <a:t>146-150</a:t>
                      </a:r>
                    </a:p>
                  </a:txBody>
                  <a:tcPr/>
                </a:tc>
                <a:tc>
                  <a:txBody>
                    <a:bodyPr/>
                    <a:lstStyle/>
                    <a:p>
                      <a:pPr algn="ctr"/>
                      <a:r>
                        <a:rPr lang="en-US" sz="2800" dirty="0"/>
                        <a:t>Praise to the God of Israel.  The “hallelujah chorus”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Each psalm begins and ends with the word “Hallelujah.”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Key Psalm: </a:t>
                      </a:r>
                      <a:r>
                        <a:rPr lang="en-US" sz="2800" dirty="0">
                          <a:solidFill>
                            <a:schemeClr val="bg1">
                              <a:lumMod val="60000"/>
                              <a:lumOff val="40000"/>
                            </a:schemeClr>
                          </a:solidFill>
                          <a:hlinkClick r:id="rId3" action="ppaction://hlinksldjump">
                            <a:extLst>
                              <a:ext uri="{A12FA001-AC4F-418D-AE19-62706E023703}">
                                <ahyp:hlinkClr xmlns:ahyp="http://schemas.microsoft.com/office/drawing/2018/hyperlinkcolor" val="tx"/>
                              </a:ext>
                            </a:extLst>
                          </a:hlinkClick>
                        </a:rPr>
                        <a:t>150</a:t>
                      </a:r>
                      <a:endParaRPr lang="en-US" sz="2800" dirty="0">
                        <a:solidFill>
                          <a:schemeClr val="bg1">
                            <a:lumMod val="60000"/>
                            <a:lumOff val="4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endParaRPr lang="en-US" sz="2800" dirty="0"/>
                    </a:p>
                  </a:txBody>
                  <a:tcPr/>
                </a:tc>
                <a:extLst>
                  <a:ext uri="{0D108BD9-81ED-4DB2-BD59-A6C34878D82A}">
                    <a16:rowId xmlns:a16="http://schemas.microsoft.com/office/drawing/2014/main" val="2539816194"/>
                  </a:ext>
                </a:extLst>
              </a:tr>
              <a:tr h="370840">
                <a:tc>
                  <a:txBody>
                    <a:bodyPr/>
                    <a:lstStyle/>
                    <a:p>
                      <a:pPr algn="ctr"/>
                      <a:endParaRPr lang="en-US" sz="2800" dirty="0"/>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34778092"/>
                  </a:ext>
                </a:extLst>
              </a:tr>
            </a:tbl>
          </a:graphicData>
        </a:graphic>
      </p:graphicFrame>
    </p:spTree>
    <p:extLst>
      <p:ext uri="{BB962C8B-B14F-4D97-AF65-F5344CB8AC3E}">
        <p14:creationId xmlns:p14="http://schemas.microsoft.com/office/powerpoint/2010/main" val="1359635737"/>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C1CE9-A485-5BB1-F495-93D017BCB05C}"/>
              </a:ext>
            </a:extLst>
          </p:cNvPr>
          <p:cNvSpPr>
            <a:spLocks noGrp="1"/>
          </p:cNvSpPr>
          <p:nvPr>
            <p:ph type="title"/>
          </p:nvPr>
        </p:nvSpPr>
        <p:spPr/>
        <p:txBody>
          <a:bodyPr/>
          <a:lstStyle/>
          <a:p>
            <a:r>
              <a:rPr lang="en-US" dirty="0"/>
              <a:t>Types of Psalms</a:t>
            </a:r>
          </a:p>
        </p:txBody>
      </p:sp>
      <p:sp>
        <p:nvSpPr>
          <p:cNvPr id="3" name="Content Placeholder 2">
            <a:extLst>
              <a:ext uri="{FF2B5EF4-FFF2-40B4-BE49-F238E27FC236}">
                <a16:creationId xmlns:a16="http://schemas.microsoft.com/office/drawing/2014/main" id="{467E13C4-A634-5DE7-3805-134BC8F5B5EA}"/>
              </a:ext>
            </a:extLst>
          </p:cNvPr>
          <p:cNvSpPr>
            <a:spLocks noGrp="1"/>
          </p:cNvSpPr>
          <p:nvPr>
            <p:ph sz="quarter" idx="10"/>
          </p:nvPr>
        </p:nvSpPr>
        <p:spPr/>
        <p:txBody>
          <a:bodyPr>
            <a:normAutofit fontScale="92500" lnSpcReduction="10000"/>
          </a:bodyPr>
          <a:lstStyle/>
          <a:p>
            <a:r>
              <a:rPr lang="en-US" dirty="0"/>
              <a:t>Hymns</a:t>
            </a:r>
          </a:p>
          <a:p>
            <a:pPr lvl="1"/>
            <a:r>
              <a:rPr lang="en-US" dirty="0"/>
              <a:t>General Hymns</a:t>
            </a:r>
          </a:p>
          <a:p>
            <a:pPr lvl="1"/>
            <a:r>
              <a:rPr lang="en-US" dirty="0"/>
              <a:t>Historical Hymns</a:t>
            </a:r>
          </a:p>
          <a:p>
            <a:pPr lvl="1"/>
            <a:r>
              <a:rPr lang="en-US" dirty="0"/>
              <a:t>Zion Hymns</a:t>
            </a:r>
          </a:p>
          <a:p>
            <a:pPr lvl="1"/>
            <a:r>
              <a:rPr lang="en-US" dirty="0"/>
              <a:t>Kingship Hymns</a:t>
            </a:r>
          </a:p>
          <a:p>
            <a:r>
              <a:rPr lang="en-US" dirty="0"/>
              <a:t>Laments</a:t>
            </a:r>
          </a:p>
          <a:p>
            <a:pPr lvl="1"/>
            <a:r>
              <a:rPr lang="en-US" dirty="0"/>
              <a:t>Individual Laments</a:t>
            </a:r>
          </a:p>
          <a:p>
            <a:pPr lvl="1"/>
            <a:r>
              <a:rPr lang="en-US" dirty="0"/>
              <a:t>Communal Laments</a:t>
            </a:r>
          </a:p>
          <a:p>
            <a:endParaRPr lang="en-US" dirty="0"/>
          </a:p>
        </p:txBody>
      </p:sp>
      <p:sp>
        <p:nvSpPr>
          <p:cNvPr id="4" name="Content Placeholder 3">
            <a:extLst>
              <a:ext uri="{FF2B5EF4-FFF2-40B4-BE49-F238E27FC236}">
                <a16:creationId xmlns:a16="http://schemas.microsoft.com/office/drawing/2014/main" id="{3E2C26D5-B43A-AC54-FDC5-42A32EEA9CDE}"/>
              </a:ext>
            </a:extLst>
          </p:cNvPr>
          <p:cNvSpPr>
            <a:spLocks noGrp="1"/>
          </p:cNvSpPr>
          <p:nvPr>
            <p:ph sz="quarter" idx="11"/>
          </p:nvPr>
        </p:nvSpPr>
        <p:spPr/>
        <p:txBody>
          <a:bodyPr>
            <a:normAutofit fontScale="77500" lnSpcReduction="20000"/>
          </a:bodyPr>
          <a:lstStyle/>
          <a:p>
            <a:r>
              <a:rPr lang="en-US" dirty="0"/>
              <a:t>Miscellaneous Forms</a:t>
            </a:r>
          </a:p>
          <a:p>
            <a:pPr lvl="1"/>
            <a:r>
              <a:rPr lang="en-US" dirty="0"/>
              <a:t>Royal Psalms</a:t>
            </a:r>
          </a:p>
          <a:p>
            <a:pPr lvl="1"/>
            <a:r>
              <a:rPr lang="en-US" dirty="0"/>
              <a:t>Individual thanksgiving</a:t>
            </a:r>
          </a:p>
          <a:p>
            <a:pPr lvl="1"/>
            <a:r>
              <a:rPr lang="en-US" dirty="0"/>
              <a:t>Communal thanksgiving</a:t>
            </a:r>
          </a:p>
          <a:p>
            <a:pPr lvl="1"/>
            <a:r>
              <a:rPr lang="en-US" dirty="0"/>
              <a:t>Individual psalms of confidence</a:t>
            </a:r>
          </a:p>
          <a:p>
            <a:pPr lvl="1"/>
            <a:r>
              <a:rPr lang="en-US" dirty="0"/>
              <a:t>Communal psalms of confidence</a:t>
            </a:r>
          </a:p>
          <a:p>
            <a:pPr lvl="1"/>
            <a:r>
              <a:rPr lang="en-US" dirty="0"/>
              <a:t>Liturgies</a:t>
            </a:r>
          </a:p>
          <a:p>
            <a:pPr lvl="1"/>
            <a:r>
              <a:rPr lang="en-US" dirty="0"/>
              <a:t>Prophetic exhortations</a:t>
            </a:r>
          </a:p>
          <a:p>
            <a:pPr lvl="1"/>
            <a:r>
              <a:rPr lang="en-US" dirty="0"/>
              <a:t>Didactic psalms</a:t>
            </a:r>
          </a:p>
        </p:txBody>
      </p:sp>
    </p:spTree>
    <p:extLst>
      <p:ext uri="{BB962C8B-B14F-4D97-AF65-F5344CB8AC3E}">
        <p14:creationId xmlns:p14="http://schemas.microsoft.com/office/powerpoint/2010/main" val="137787983"/>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Collections of Psalms</a:t>
            </a:r>
          </a:p>
        </p:txBody>
      </p:sp>
      <p:sp>
        <p:nvSpPr>
          <p:cNvPr id="3" name="Content Placeholder 2"/>
          <p:cNvSpPr>
            <a:spLocks noGrp="1"/>
          </p:cNvSpPr>
          <p:nvPr>
            <p:ph idx="1"/>
          </p:nvPr>
        </p:nvSpPr>
        <p:spPr>
          <a:xfrm>
            <a:off x="3505200" y="1676400"/>
            <a:ext cx="5562600" cy="4876800"/>
          </a:xfrm>
        </p:spPr>
        <p:txBody>
          <a:bodyPr>
            <a:normAutofit fontScale="92500"/>
          </a:bodyPr>
          <a:lstStyle/>
          <a:p>
            <a:r>
              <a:rPr lang="en-US" dirty="0"/>
              <a:t>The Psalms give evidence in their titles to certain collections.</a:t>
            </a:r>
          </a:p>
          <a:p>
            <a:pPr lvl="1"/>
            <a:r>
              <a:rPr lang="en-US" dirty="0"/>
              <a:t>Psalms of Korah and sons (42-49; 84-85; 87-88)</a:t>
            </a:r>
          </a:p>
          <a:p>
            <a:pPr lvl="1"/>
            <a:r>
              <a:rPr lang="en-US" dirty="0"/>
              <a:t>Psalms of Asaph and sons (73-83)</a:t>
            </a:r>
          </a:p>
          <a:p>
            <a:pPr lvl="1"/>
            <a:r>
              <a:rPr lang="en-US" dirty="0"/>
              <a:t>Songs of Ascent (120 – 134)</a:t>
            </a:r>
          </a:p>
          <a:p>
            <a:pPr lvl="1"/>
            <a:r>
              <a:rPr lang="en-US" dirty="0"/>
              <a:t>Hallelujah Psalms (111 – 118; 146 – 150)</a:t>
            </a:r>
          </a:p>
          <a:p>
            <a:pPr lvl="1"/>
            <a:r>
              <a:rPr lang="en-US" dirty="0"/>
              <a:t>The Egyptian Hallel (113-118)</a:t>
            </a:r>
          </a:p>
        </p:txBody>
      </p:sp>
    </p:spTree>
    <p:extLst>
      <p:ext uri="{BB962C8B-B14F-4D97-AF65-F5344CB8AC3E}">
        <p14:creationId xmlns:p14="http://schemas.microsoft.com/office/powerpoint/2010/main" val="4130266323"/>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815E-2377-42EB-BA10-62C340867B8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7DE1544C-4EB3-4B32-ADDD-9CC825BD1ED8}"/>
              </a:ext>
            </a:extLst>
          </p:cNvPr>
          <p:cNvSpPr>
            <a:spLocks noGrp="1"/>
          </p:cNvSpPr>
          <p:nvPr>
            <p:ph idx="1"/>
          </p:nvPr>
        </p:nvSpPr>
        <p:spPr>
          <a:xfrm>
            <a:off x="3505200" y="1676400"/>
            <a:ext cx="5562600" cy="5029200"/>
          </a:xfrm>
        </p:spPr>
        <p:txBody>
          <a:bodyPr>
            <a:normAutofit/>
          </a:bodyPr>
          <a:lstStyle/>
          <a:p>
            <a:r>
              <a:rPr lang="en-US" dirty="0">
                <a:hlinkClick r:id="rId4"/>
              </a:rPr>
              <a:t>Book of Psalms Summary: A Complete Animated Overview - YouTube</a:t>
            </a:r>
            <a:endParaRPr lang="en-US" dirty="0"/>
          </a:p>
          <a:p>
            <a:endParaRPr lang="en-US" dirty="0"/>
          </a:p>
        </p:txBody>
      </p:sp>
    </p:spTree>
    <p:extLst>
      <p:ext uri="{BB962C8B-B14F-4D97-AF65-F5344CB8AC3E}">
        <p14:creationId xmlns:p14="http://schemas.microsoft.com/office/powerpoint/2010/main" val="3213784883"/>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E947C-4F9E-42BF-9F62-DB44C36206F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DC01A0DD-6E65-D6F2-B2B3-77E5837E499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09559657"/>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59BFF-06B0-4CC9-8ADD-A90BD86A65F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83B2B91B-A055-4928-A435-352D23D0EB48}"/>
              </a:ext>
            </a:extLst>
          </p:cNvPr>
          <p:cNvSpPr>
            <a:spLocks noGrp="1"/>
          </p:cNvSpPr>
          <p:nvPr>
            <p:ph idx="1"/>
          </p:nvPr>
        </p:nvSpPr>
        <p:spPr>
          <a:xfrm>
            <a:off x="3505200" y="1676400"/>
            <a:ext cx="5638800" cy="5029200"/>
          </a:xfrm>
        </p:spPr>
        <p:txBody>
          <a:bodyPr>
            <a:normAutofit fontScale="77500" lnSpcReduction="20000"/>
          </a:bodyPr>
          <a:lstStyle/>
          <a:p>
            <a:r>
              <a:rPr lang="en-US" dirty="0"/>
              <a:t>The important point of this overview is to whet your appetite for using the Psalms in your own devotional life.</a:t>
            </a:r>
          </a:p>
          <a:p>
            <a:r>
              <a:rPr lang="en-US" dirty="0"/>
              <a:t>These inspired words can become our words of praise, thanksgiving, and joy of repentance and sorrow for sin, of honest anger and feelings of defeat and despair, of faith and hope in the goodness of our God and the ultimate certainty of His promises.</a:t>
            </a:r>
          </a:p>
          <a:p>
            <a:r>
              <a:rPr lang="en-US" dirty="0"/>
              <a:t>Will you pray this week for God’s guidance in making the Psalms a source of revival and renewal in developing a deeper heart-to-heart relationship with God?  </a:t>
            </a:r>
          </a:p>
        </p:txBody>
      </p:sp>
    </p:spTree>
    <p:extLst>
      <p:ext uri="{BB962C8B-B14F-4D97-AF65-F5344CB8AC3E}">
        <p14:creationId xmlns:p14="http://schemas.microsoft.com/office/powerpoint/2010/main" val="1475087255"/>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3BDE8-5D95-45FC-9481-2633D5967675}"/>
              </a:ext>
            </a:extLst>
          </p:cNvPr>
          <p:cNvSpPr>
            <a:spLocks noGrp="1"/>
          </p:cNvSpPr>
          <p:nvPr>
            <p:ph type="title"/>
          </p:nvPr>
        </p:nvSpPr>
        <p:spPr/>
        <p:txBody>
          <a:bodyPr/>
          <a:lstStyle/>
          <a:p>
            <a:r>
              <a:rPr lang="en-US" dirty="0"/>
              <a:t>Authors of the Psalms</a:t>
            </a:r>
          </a:p>
        </p:txBody>
      </p:sp>
      <p:sp>
        <p:nvSpPr>
          <p:cNvPr id="3" name="Content Placeholder 2">
            <a:extLst>
              <a:ext uri="{FF2B5EF4-FFF2-40B4-BE49-F238E27FC236}">
                <a16:creationId xmlns:a16="http://schemas.microsoft.com/office/drawing/2014/main" id="{22C8C5A7-5C7D-4CC1-9A59-8B6867A83FD9}"/>
              </a:ext>
            </a:extLst>
          </p:cNvPr>
          <p:cNvSpPr>
            <a:spLocks noGrp="1"/>
          </p:cNvSpPr>
          <p:nvPr>
            <p:ph idx="1"/>
          </p:nvPr>
        </p:nvSpPr>
        <p:spPr/>
        <p:txBody>
          <a:bodyPr>
            <a:normAutofit lnSpcReduction="10000"/>
          </a:bodyPr>
          <a:lstStyle/>
          <a:p>
            <a:r>
              <a:rPr lang="en-US" dirty="0"/>
              <a:t>David: 73 psalms</a:t>
            </a:r>
          </a:p>
          <a:p>
            <a:r>
              <a:rPr lang="en-US" dirty="0"/>
              <a:t>Sons of Korah (Ps 42-49; 84-85; 87-88)</a:t>
            </a:r>
          </a:p>
          <a:p>
            <a:r>
              <a:rPr lang="en-US" dirty="0"/>
              <a:t>Asaph (Ps 50; 73-83)</a:t>
            </a:r>
          </a:p>
          <a:p>
            <a:r>
              <a:rPr lang="en-US" dirty="0"/>
              <a:t>Solomon (Ps 72; 127)</a:t>
            </a:r>
          </a:p>
          <a:p>
            <a:r>
              <a:rPr lang="en-US" dirty="0"/>
              <a:t>Herman the </a:t>
            </a:r>
            <a:r>
              <a:rPr lang="en-US" dirty="0" err="1"/>
              <a:t>Ezrahite</a:t>
            </a:r>
            <a:r>
              <a:rPr lang="en-US" dirty="0"/>
              <a:t> (Ps 88)</a:t>
            </a:r>
          </a:p>
          <a:p>
            <a:r>
              <a:rPr lang="en-US" dirty="0"/>
              <a:t>Ethan the </a:t>
            </a:r>
            <a:r>
              <a:rPr lang="en-US" dirty="0" err="1"/>
              <a:t>Ezrahite</a:t>
            </a:r>
            <a:r>
              <a:rPr lang="en-US" dirty="0"/>
              <a:t> (Ps 89)</a:t>
            </a:r>
          </a:p>
          <a:p>
            <a:r>
              <a:rPr lang="en-US" dirty="0"/>
              <a:t>Moses (Ps 90)</a:t>
            </a:r>
          </a:p>
          <a:p>
            <a:r>
              <a:rPr lang="en-US" dirty="0"/>
              <a:t>Unknown (49 psalms) [</a:t>
            </a:r>
            <a:r>
              <a:rPr lang="en-US" dirty="0">
                <a:hlinkClick r:id="rId3" action="ppaction://hlinksldjump"/>
              </a:rPr>
              <a:t>R</a:t>
            </a:r>
            <a:r>
              <a:rPr lang="en-US" dirty="0"/>
              <a:t>]</a:t>
            </a:r>
          </a:p>
        </p:txBody>
      </p:sp>
    </p:spTree>
    <p:extLst>
      <p:ext uri="{BB962C8B-B14F-4D97-AF65-F5344CB8AC3E}">
        <p14:creationId xmlns:p14="http://schemas.microsoft.com/office/powerpoint/2010/main" val="2327542434"/>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Text</a:t>
            </a:r>
            <a:br>
              <a:rPr lang="en-US" dirty="0"/>
            </a:br>
            <a:r>
              <a:rPr lang="en-US" dirty="0"/>
              <a:t>Luke 24:44-45 NKJV</a:t>
            </a:r>
          </a:p>
        </p:txBody>
      </p:sp>
      <p:sp>
        <p:nvSpPr>
          <p:cNvPr id="3" name="Content Placeholder 2"/>
          <p:cNvSpPr>
            <a:spLocks noGrp="1"/>
          </p:cNvSpPr>
          <p:nvPr>
            <p:ph idx="1"/>
          </p:nvPr>
        </p:nvSpPr>
        <p:spPr/>
        <p:txBody>
          <a:bodyPr>
            <a:normAutofit fontScale="77500" lnSpcReduction="20000"/>
          </a:bodyPr>
          <a:lstStyle/>
          <a:p>
            <a:r>
              <a:rPr lang="en-US" dirty="0"/>
              <a:t>Then He said to them, "These are the words which I spoke to you while I was still with you, that all things must be fulfilled which were written in the Law of Moses and the Prophets and the Psalms concerning Me." </a:t>
            </a:r>
            <a:r>
              <a:rPr lang="en-US" baseline="30000" dirty="0"/>
              <a:t>45</a:t>
            </a:r>
            <a:r>
              <a:rPr lang="en-US" dirty="0"/>
              <a:t> And He opened their understanding, that they might comprehend the Scriptures.</a:t>
            </a:r>
          </a:p>
          <a:p>
            <a:r>
              <a:rPr lang="en-US" dirty="0"/>
              <a:t>To whom did Jesus speak these words and on what occasion?</a:t>
            </a:r>
          </a:p>
          <a:p>
            <a:r>
              <a:rPr lang="en-US" dirty="0"/>
              <a:t>How does Jesus here refer to the Scriptures?</a:t>
            </a:r>
          </a:p>
          <a:p>
            <a:r>
              <a:rPr lang="en-US" dirty="0"/>
              <a:t>How much of Scripture did Paul say was inspired? (2 Tim 3:16)</a:t>
            </a:r>
          </a:p>
        </p:txBody>
      </p:sp>
    </p:spTree>
    <p:extLst>
      <p:ext uri="{BB962C8B-B14F-4D97-AF65-F5344CB8AC3E}">
        <p14:creationId xmlns:p14="http://schemas.microsoft.com/office/powerpoint/2010/main" val="252126106"/>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Doxology Verses</a:t>
            </a:r>
          </a:p>
        </p:txBody>
      </p:sp>
      <p:sp>
        <p:nvSpPr>
          <p:cNvPr id="3" name="Content Placeholder 2"/>
          <p:cNvSpPr>
            <a:spLocks noGrp="1"/>
          </p:cNvSpPr>
          <p:nvPr>
            <p:ph idx="1"/>
          </p:nvPr>
        </p:nvSpPr>
        <p:spPr/>
        <p:txBody>
          <a:bodyPr>
            <a:normAutofit fontScale="77500" lnSpcReduction="20000"/>
          </a:bodyPr>
          <a:lstStyle/>
          <a:p>
            <a:r>
              <a:rPr lang="en-US" dirty="0"/>
              <a:t>Psalm 41:13 KJV - 13 Blessed be the LORD God of Israel from everlasting, and to everlasting. Amen, and Amen.</a:t>
            </a:r>
          </a:p>
          <a:p>
            <a:r>
              <a:rPr lang="en-US" dirty="0"/>
              <a:t>Psalm 72:18-19 KJV - 18 Blessed be the LORD God, the God of Israel, who only doeth wondrous things. 19 And blessed be his glorious name for ever: and let the whole earth be filled with his glory; Amen, and Amen.</a:t>
            </a:r>
          </a:p>
          <a:p>
            <a:r>
              <a:rPr lang="en-US" dirty="0"/>
              <a:t>Psalm 89:52 KJV - 52 Blessed be the LORD for evermore. Amen, and Amen.</a:t>
            </a:r>
          </a:p>
          <a:p>
            <a:r>
              <a:rPr lang="en-US" dirty="0"/>
              <a:t>Psalm 106:48 KJV - 48 Blessed be the LORD God of Israel from everlasting to everlasting: and let all the people say, Amen. Praise ye the LORD.  </a:t>
            </a:r>
            <a:r>
              <a:rPr 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2812542036"/>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626114" name="Rectangle 2">
            <a:extLst>
              <a:ext uri="{FF2B5EF4-FFF2-40B4-BE49-F238E27FC236}">
                <a16:creationId xmlns:a16="http://schemas.microsoft.com/office/drawing/2014/main" id="{B22C4924-F7F7-4D67-B216-A76AD718DDE5}"/>
              </a:ext>
            </a:extLst>
          </p:cNvPr>
          <p:cNvSpPr>
            <a:spLocks noGrp="1" noChangeArrowheads="1"/>
          </p:cNvSpPr>
          <p:nvPr>
            <p:ph type="title"/>
          </p:nvPr>
        </p:nvSpPr>
        <p:spPr>
          <a:xfrm>
            <a:off x="990600" y="533400"/>
            <a:ext cx="7162800" cy="990600"/>
          </a:xfrm>
        </p:spPr>
        <p:txBody>
          <a:bodyPr/>
          <a:lstStyle/>
          <a:p>
            <a:r>
              <a:rPr lang="en-US" altLang="en-US" sz="3200" dirty="0"/>
              <a:t>Psalm 24:7-10 KJV</a:t>
            </a:r>
            <a:endParaRPr lang="en-US" altLang="en-US" sz="2400" dirty="0"/>
          </a:p>
        </p:txBody>
      </p:sp>
      <p:sp>
        <p:nvSpPr>
          <p:cNvPr id="1626115" name="Rectangle 3">
            <a:extLst>
              <a:ext uri="{FF2B5EF4-FFF2-40B4-BE49-F238E27FC236}">
                <a16:creationId xmlns:a16="http://schemas.microsoft.com/office/drawing/2014/main" id="{765C24BF-1A8A-481F-995E-9DCEFA889918}"/>
              </a:ext>
            </a:extLst>
          </p:cNvPr>
          <p:cNvSpPr>
            <a:spLocks noGrp="1" noChangeArrowheads="1"/>
          </p:cNvSpPr>
          <p:nvPr>
            <p:ph idx="1"/>
          </p:nvPr>
        </p:nvSpPr>
        <p:spPr>
          <a:xfrm>
            <a:off x="609600" y="1905000"/>
            <a:ext cx="7924800" cy="4419600"/>
          </a:xfrm>
        </p:spPr>
        <p:txBody>
          <a:bodyPr>
            <a:noAutofit/>
          </a:bodyPr>
          <a:lstStyle/>
          <a:p>
            <a:pPr>
              <a:lnSpc>
                <a:spcPct val="90000"/>
              </a:lnSpc>
            </a:pPr>
            <a:r>
              <a:rPr lang="en-US" altLang="en-US" dirty="0"/>
              <a:t>Lift up your heads, O ye gates; and be ye lift up, ye everlasting doors; and the King of glory shall come in. 8 Who is this King of glory? The LORD strong and mighty, the LORD mighty in battle. 9 Lift up your heads, O ye gates; even lift them up, ye everlasting doors; and the King of glory shall come in. 10 Who is this King of glory? The LORD of hosts, he is the King of glory. Selah.  [</a:t>
            </a:r>
            <a:r>
              <a:rPr lang="en-US" altLang="en-US" dirty="0">
                <a:hlinkClick r:id="rId4" action="ppaction://hlinksldjump"/>
              </a:rPr>
              <a:t>R</a:t>
            </a:r>
            <a:r>
              <a:rPr lang="en-US" altLang="en-US" dirty="0"/>
              <a:t>] </a:t>
            </a:r>
          </a:p>
        </p:txBody>
      </p:sp>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3DD6F-1D52-4C3F-AF36-F4073A850A36}"/>
              </a:ext>
            </a:extLst>
          </p:cNvPr>
          <p:cNvSpPr>
            <a:spLocks noGrp="1"/>
          </p:cNvSpPr>
          <p:nvPr>
            <p:ph type="title"/>
          </p:nvPr>
        </p:nvSpPr>
        <p:spPr/>
        <p:txBody>
          <a:bodyPr/>
          <a:lstStyle/>
          <a:p>
            <a:r>
              <a:rPr lang="en-US" dirty="0">
                <a:effectLst/>
              </a:rPr>
              <a:t>Psalm 51:1-3, 7 NKJV</a:t>
            </a:r>
            <a:endParaRPr lang="en-US" dirty="0"/>
          </a:p>
        </p:txBody>
      </p:sp>
      <p:sp>
        <p:nvSpPr>
          <p:cNvPr id="3" name="Content Placeholder 2">
            <a:extLst>
              <a:ext uri="{FF2B5EF4-FFF2-40B4-BE49-F238E27FC236}">
                <a16:creationId xmlns:a16="http://schemas.microsoft.com/office/drawing/2014/main" id="{7C0F4E34-67E6-444E-B0A1-907754B9CDB4}"/>
              </a:ext>
            </a:extLst>
          </p:cNvPr>
          <p:cNvSpPr>
            <a:spLocks noGrp="1"/>
          </p:cNvSpPr>
          <p:nvPr>
            <p:ph idx="1"/>
          </p:nvPr>
        </p:nvSpPr>
        <p:spPr/>
        <p:txBody>
          <a:bodyPr>
            <a:normAutofit lnSpcReduction="10000"/>
          </a:bodyPr>
          <a:lstStyle/>
          <a:p>
            <a:r>
              <a:rPr lang="en-US" dirty="0">
                <a:effectLst/>
              </a:rPr>
              <a:t>Have mercy upon me, O God, According to Your lovingkindness; According to the multitude of Your tender mercies, Blot out my transgressions. </a:t>
            </a:r>
            <a:r>
              <a:rPr lang="en-US" baseline="30000" dirty="0">
                <a:effectLst/>
              </a:rPr>
              <a:t>2</a:t>
            </a:r>
            <a:r>
              <a:rPr lang="en-US" dirty="0">
                <a:effectLst/>
              </a:rPr>
              <a:t> Wash me thoroughly from my iniquity, And cleanse me from my sin. </a:t>
            </a:r>
            <a:r>
              <a:rPr lang="en-US" baseline="30000" dirty="0">
                <a:effectLst/>
              </a:rPr>
              <a:t>3</a:t>
            </a:r>
            <a:r>
              <a:rPr lang="en-US" dirty="0">
                <a:effectLst/>
              </a:rPr>
              <a:t> For I acknowledge my transgressions, And my sin is always before me. ... 7 Purge me with hyssop, and I shall be clean; Wash me, and I shall be whiter than snow.  [</a:t>
            </a:r>
            <a:r>
              <a:rPr lang="en-US" dirty="0">
                <a:effectLst/>
                <a:hlinkClick r:id="rId3" action="ppaction://hlinksldjump"/>
              </a:rPr>
              <a:t>R</a:t>
            </a:r>
            <a:r>
              <a:rPr lang="en-US" dirty="0">
                <a:effectLst/>
              </a:rPr>
              <a:t>]</a:t>
            </a:r>
          </a:p>
          <a:p>
            <a:endParaRPr lang="en-US" dirty="0"/>
          </a:p>
        </p:txBody>
      </p:sp>
    </p:spTree>
    <p:extLst>
      <p:ext uri="{BB962C8B-B14F-4D97-AF65-F5344CB8AC3E}">
        <p14:creationId xmlns:p14="http://schemas.microsoft.com/office/powerpoint/2010/main" val="2514913103"/>
      </p:ext>
    </p:ext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Psalm 103:11-12 NKJV</a:t>
            </a:r>
          </a:p>
        </p:txBody>
      </p:sp>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For as the heavens are high above the earth, So great is His mercy toward those who fear Him; </a:t>
            </a:r>
            <a:r>
              <a:rPr lang="en-US" baseline="30000" dirty="0">
                <a:effectLst>
                  <a:outerShdw blurRad="38100" dist="38100" dir="2700000" algn="tl">
                    <a:srgbClr val="000000">
                      <a:alpha val="43137"/>
                    </a:srgbClr>
                  </a:outerShdw>
                </a:effectLst>
              </a:rPr>
              <a:t>12</a:t>
            </a:r>
            <a:r>
              <a:rPr lang="en-US" dirty="0">
                <a:effectLst>
                  <a:outerShdw blurRad="38100" dist="38100" dir="2700000" algn="tl">
                    <a:srgbClr val="000000">
                      <a:alpha val="43137"/>
                    </a:srgbClr>
                  </a:outerShdw>
                </a:effectLst>
              </a:rPr>
              <a:t> As far as the east is from the west, So far has He removed our transgressions from us.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717123150"/>
      </p:ext>
    </p:extLst>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CC93-85DB-4FDD-AA76-137A01BA3024}"/>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Psalm 150:1, 6 KJV</a:t>
            </a:r>
          </a:p>
        </p:txBody>
      </p:sp>
      <p:sp>
        <p:nvSpPr>
          <p:cNvPr id="3" name="Content Placeholder 2">
            <a:extLst>
              <a:ext uri="{FF2B5EF4-FFF2-40B4-BE49-F238E27FC236}">
                <a16:creationId xmlns:a16="http://schemas.microsoft.com/office/drawing/2014/main" id="{40D1DA65-6EC9-4AE5-9AB7-333C52E0C66C}"/>
              </a:ext>
            </a:extLst>
          </p:cNvPr>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Praise ye the LORD. Praise God in his sanctuary: praise him in the firmament of his power. ... 6 Let every thing that hath breath praise the LORD. Praise ye the LORD.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891575"/>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0D36-2388-AC08-4334-6384730549F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1B8E8C4C-98C0-09F3-CBC8-6C9F13747735}"/>
              </a:ext>
            </a:extLst>
          </p:cNvPr>
          <p:cNvSpPr>
            <a:spLocks noGrp="1"/>
          </p:cNvSpPr>
          <p:nvPr>
            <p:ph idx="1"/>
          </p:nvPr>
        </p:nvSpPr>
        <p:spPr/>
        <p:txBody>
          <a:bodyPr>
            <a:normAutofit fontScale="92500" lnSpcReduction="20000"/>
          </a:bodyPr>
          <a:lstStyle/>
          <a:p>
            <a:r>
              <a:rPr lang="en-US" dirty="0"/>
              <a:t>In the Psalms, we will find a wide range of emotions from sublime reverence to abject sorrow.  In these inspired prayers and hymns, every man on every occasion can find something which fits his needs and brings him daily into the presence of God.</a:t>
            </a:r>
          </a:p>
          <a:p>
            <a:pPr lvl="1"/>
            <a:r>
              <a:rPr lang="en-US" dirty="0"/>
              <a:t>Background and Organization</a:t>
            </a:r>
          </a:p>
          <a:p>
            <a:pPr lvl="1"/>
            <a:r>
              <a:rPr lang="en-US" dirty="0"/>
              <a:t>Types of Psalms</a:t>
            </a:r>
          </a:p>
          <a:p>
            <a:pPr lvl="1"/>
            <a:r>
              <a:rPr lang="en-US" dirty="0"/>
              <a:t>Collections</a:t>
            </a:r>
          </a:p>
          <a:p>
            <a:pPr lvl="1"/>
            <a:r>
              <a:rPr lang="en-US" dirty="0"/>
              <a:t>Summary</a:t>
            </a:r>
          </a:p>
        </p:txBody>
      </p:sp>
    </p:spTree>
    <p:extLst>
      <p:ext uri="{BB962C8B-B14F-4D97-AF65-F5344CB8AC3E}">
        <p14:creationId xmlns:p14="http://schemas.microsoft.com/office/powerpoint/2010/main" val="3550073823"/>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and Organization</a:t>
            </a:r>
          </a:p>
        </p:txBody>
      </p:sp>
      <p:sp>
        <p:nvSpPr>
          <p:cNvPr id="3" name="Content Placeholder 2"/>
          <p:cNvSpPr>
            <a:spLocks noGrp="1"/>
          </p:cNvSpPr>
          <p:nvPr>
            <p:ph idx="1"/>
          </p:nvPr>
        </p:nvSpPr>
        <p:spPr/>
        <p:txBody>
          <a:bodyPr>
            <a:normAutofit lnSpcReduction="10000"/>
          </a:bodyPr>
          <a:lstStyle/>
          <a:p>
            <a:r>
              <a:rPr lang="en-US" dirty="0"/>
              <a:t>What does the word “Psalms” mean?</a:t>
            </a:r>
          </a:p>
          <a:p>
            <a:r>
              <a:rPr lang="en-US" dirty="0"/>
              <a:t>What NT authors refer to the Psalms?</a:t>
            </a:r>
          </a:p>
          <a:p>
            <a:r>
              <a:rPr lang="en-US" dirty="0"/>
              <a:t>When were the Psalms written?</a:t>
            </a:r>
          </a:p>
          <a:p>
            <a:r>
              <a:rPr lang="en-US" dirty="0"/>
              <a:t>Who wrote the Psalms? [</a:t>
            </a:r>
            <a:r>
              <a:rPr lang="en-US" dirty="0">
                <a:hlinkClick r:id="rId4" action="ppaction://hlinksldjump"/>
              </a:rPr>
              <a:t>Authors</a:t>
            </a:r>
            <a:r>
              <a:rPr lang="en-US" dirty="0"/>
              <a:t>]</a:t>
            </a:r>
          </a:p>
          <a:p>
            <a:r>
              <a:rPr lang="en-US" dirty="0"/>
              <a:t>How are the Psalms organized?</a:t>
            </a:r>
          </a:p>
          <a:p>
            <a:endParaRPr lang="en-US" dirty="0"/>
          </a:p>
        </p:txBody>
      </p:sp>
    </p:spTree>
    <p:extLst>
      <p:ext uri="{BB962C8B-B14F-4D97-AF65-F5344CB8AC3E}">
        <p14:creationId xmlns:p14="http://schemas.microsoft.com/office/powerpoint/2010/main" val="3882664668"/>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39D8A-9D9B-4E47-7207-1E3D496414E0}"/>
              </a:ext>
            </a:extLst>
          </p:cNvPr>
          <p:cNvSpPr>
            <a:spLocks noGrp="1"/>
          </p:cNvSpPr>
          <p:nvPr>
            <p:ph type="title"/>
          </p:nvPr>
        </p:nvSpPr>
        <p:spPr/>
        <p:txBody>
          <a:bodyPr/>
          <a:lstStyle/>
          <a:p>
            <a:r>
              <a:rPr lang="en-US" dirty="0"/>
              <a:t>Psalms as a Mirror of the Torah</a:t>
            </a:r>
          </a:p>
        </p:txBody>
      </p:sp>
      <p:graphicFrame>
        <p:nvGraphicFramePr>
          <p:cNvPr id="4" name="Content Placeholder 3">
            <a:extLst>
              <a:ext uri="{FF2B5EF4-FFF2-40B4-BE49-F238E27FC236}">
                <a16:creationId xmlns:a16="http://schemas.microsoft.com/office/drawing/2014/main" id="{0EE3969F-275F-84B8-6D0B-5697B0694984}"/>
              </a:ext>
            </a:extLst>
          </p:cNvPr>
          <p:cNvGraphicFramePr>
            <a:graphicFrameLocks noGrp="1"/>
          </p:cNvGraphicFramePr>
          <p:nvPr>
            <p:ph idx="1"/>
            <p:extLst>
              <p:ext uri="{D42A27DB-BD31-4B8C-83A1-F6EECF244321}">
                <p14:modId xmlns:p14="http://schemas.microsoft.com/office/powerpoint/2010/main" val="753305988"/>
              </p:ext>
            </p:extLst>
          </p:nvPr>
        </p:nvGraphicFramePr>
        <p:xfrm>
          <a:off x="533400" y="1905000"/>
          <a:ext cx="7772400" cy="347472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2178563502"/>
                    </a:ext>
                  </a:extLst>
                </a:gridCol>
                <a:gridCol w="2590800">
                  <a:extLst>
                    <a:ext uri="{9D8B030D-6E8A-4147-A177-3AD203B41FA5}">
                      <a16:colId xmlns:a16="http://schemas.microsoft.com/office/drawing/2014/main" val="3522564968"/>
                    </a:ext>
                  </a:extLst>
                </a:gridCol>
                <a:gridCol w="2590800">
                  <a:extLst>
                    <a:ext uri="{9D8B030D-6E8A-4147-A177-3AD203B41FA5}">
                      <a16:colId xmlns:a16="http://schemas.microsoft.com/office/drawing/2014/main" val="3027488803"/>
                    </a:ext>
                  </a:extLst>
                </a:gridCol>
              </a:tblGrid>
              <a:tr h="370840">
                <a:tc>
                  <a:txBody>
                    <a:bodyPr/>
                    <a:lstStyle/>
                    <a:p>
                      <a:pPr algn="ctr"/>
                      <a:r>
                        <a:rPr lang="en-US" sz="3200" dirty="0"/>
                        <a:t>Book</a:t>
                      </a:r>
                    </a:p>
                  </a:txBody>
                  <a:tcPr/>
                </a:tc>
                <a:tc>
                  <a:txBody>
                    <a:bodyPr/>
                    <a:lstStyle/>
                    <a:p>
                      <a:pPr algn="ctr"/>
                      <a:r>
                        <a:rPr lang="en-US" sz="3200" dirty="0"/>
                        <a:t>Doxology</a:t>
                      </a:r>
                    </a:p>
                  </a:txBody>
                  <a:tcPr/>
                </a:tc>
                <a:tc>
                  <a:txBody>
                    <a:bodyPr/>
                    <a:lstStyle/>
                    <a:p>
                      <a:pPr algn="ctr"/>
                      <a:r>
                        <a:rPr lang="en-US" sz="3200" dirty="0"/>
                        <a:t>Torah Match</a:t>
                      </a:r>
                    </a:p>
                  </a:txBody>
                  <a:tcPr/>
                </a:tc>
                <a:extLst>
                  <a:ext uri="{0D108BD9-81ED-4DB2-BD59-A6C34878D82A}">
                    <a16:rowId xmlns:a16="http://schemas.microsoft.com/office/drawing/2014/main" val="450967927"/>
                  </a:ext>
                </a:extLst>
              </a:tr>
              <a:tr h="370840">
                <a:tc>
                  <a:txBody>
                    <a:bodyPr/>
                    <a:lstStyle/>
                    <a:p>
                      <a:r>
                        <a:rPr lang="en-US" sz="3200" dirty="0"/>
                        <a:t>I. Ps 1 – Ps 41</a:t>
                      </a:r>
                    </a:p>
                  </a:txBody>
                  <a:tcPr/>
                </a:tc>
                <a:tc>
                  <a:txBody>
                    <a:bodyPr/>
                    <a:lstStyle/>
                    <a:p>
                      <a:pPr algn="ctr"/>
                      <a:r>
                        <a:rPr lang="en-US" sz="3200" dirty="0"/>
                        <a:t>41:13</a:t>
                      </a:r>
                    </a:p>
                  </a:txBody>
                  <a:tcPr/>
                </a:tc>
                <a:tc>
                  <a:txBody>
                    <a:bodyPr/>
                    <a:lstStyle/>
                    <a:p>
                      <a:pPr algn="ctr"/>
                      <a:r>
                        <a:rPr lang="en-US" sz="3200" dirty="0"/>
                        <a:t>Genesis</a:t>
                      </a:r>
                    </a:p>
                  </a:txBody>
                  <a:tcPr/>
                </a:tc>
                <a:extLst>
                  <a:ext uri="{0D108BD9-81ED-4DB2-BD59-A6C34878D82A}">
                    <a16:rowId xmlns:a16="http://schemas.microsoft.com/office/drawing/2014/main" val="4110361182"/>
                  </a:ext>
                </a:extLst>
              </a:tr>
              <a:tr h="370840">
                <a:tc>
                  <a:txBody>
                    <a:bodyPr/>
                    <a:lstStyle/>
                    <a:p>
                      <a:r>
                        <a:rPr lang="en-US" sz="3200" dirty="0"/>
                        <a:t>II. Ps 42 – 72</a:t>
                      </a:r>
                    </a:p>
                  </a:txBody>
                  <a:tcPr/>
                </a:tc>
                <a:tc>
                  <a:txBody>
                    <a:bodyPr/>
                    <a:lstStyle/>
                    <a:p>
                      <a:pPr algn="ctr"/>
                      <a:r>
                        <a:rPr lang="en-US" sz="3200" dirty="0"/>
                        <a:t>72:18-19</a:t>
                      </a:r>
                    </a:p>
                  </a:txBody>
                  <a:tcPr/>
                </a:tc>
                <a:tc>
                  <a:txBody>
                    <a:bodyPr/>
                    <a:lstStyle/>
                    <a:p>
                      <a:pPr algn="ctr"/>
                      <a:r>
                        <a:rPr lang="en-US" sz="3200" dirty="0"/>
                        <a:t>Exodus</a:t>
                      </a:r>
                    </a:p>
                  </a:txBody>
                  <a:tcPr/>
                </a:tc>
                <a:extLst>
                  <a:ext uri="{0D108BD9-81ED-4DB2-BD59-A6C34878D82A}">
                    <a16:rowId xmlns:a16="http://schemas.microsoft.com/office/drawing/2014/main" val="1382413701"/>
                  </a:ext>
                </a:extLst>
              </a:tr>
              <a:tr h="370840">
                <a:tc>
                  <a:txBody>
                    <a:bodyPr/>
                    <a:lstStyle/>
                    <a:p>
                      <a:r>
                        <a:rPr lang="en-US" sz="3200" dirty="0"/>
                        <a:t>III. Ps 73 – 89</a:t>
                      </a:r>
                    </a:p>
                  </a:txBody>
                  <a:tcPr/>
                </a:tc>
                <a:tc>
                  <a:txBody>
                    <a:bodyPr/>
                    <a:lstStyle/>
                    <a:p>
                      <a:pPr algn="ctr"/>
                      <a:r>
                        <a:rPr lang="en-US" sz="3200" dirty="0"/>
                        <a:t>89:52</a:t>
                      </a:r>
                    </a:p>
                  </a:txBody>
                  <a:tcPr/>
                </a:tc>
                <a:tc>
                  <a:txBody>
                    <a:bodyPr/>
                    <a:lstStyle/>
                    <a:p>
                      <a:pPr algn="ctr"/>
                      <a:r>
                        <a:rPr lang="en-US" sz="3200" dirty="0"/>
                        <a:t>Leviticus</a:t>
                      </a:r>
                    </a:p>
                  </a:txBody>
                  <a:tcPr/>
                </a:tc>
                <a:extLst>
                  <a:ext uri="{0D108BD9-81ED-4DB2-BD59-A6C34878D82A}">
                    <a16:rowId xmlns:a16="http://schemas.microsoft.com/office/drawing/2014/main" val="2613506608"/>
                  </a:ext>
                </a:extLst>
              </a:tr>
              <a:tr h="370840">
                <a:tc>
                  <a:txBody>
                    <a:bodyPr/>
                    <a:lstStyle/>
                    <a:p>
                      <a:r>
                        <a:rPr lang="en-US" sz="3200" dirty="0"/>
                        <a:t>IV. Ps 90 – 106</a:t>
                      </a:r>
                    </a:p>
                  </a:txBody>
                  <a:tcPr/>
                </a:tc>
                <a:tc>
                  <a:txBody>
                    <a:bodyPr/>
                    <a:lstStyle/>
                    <a:p>
                      <a:pPr algn="ctr"/>
                      <a:r>
                        <a:rPr lang="en-US" sz="3200" dirty="0"/>
                        <a:t>106:48</a:t>
                      </a:r>
                    </a:p>
                  </a:txBody>
                  <a:tcPr/>
                </a:tc>
                <a:tc>
                  <a:txBody>
                    <a:bodyPr/>
                    <a:lstStyle/>
                    <a:p>
                      <a:pPr algn="ctr"/>
                      <a:r>
                        <a:rPr lang="en-US" sz="3200" dirty="0"/>
                        <a:t>Numbers</a:t>
                      </a:r>
                    </a:p>
                  </a:txBody>
                  <a:tcPr/>
                </a:tc>
                <a:extLst>
                  <a:ext uri="{0D108BD9-81ED-4DB2-BD59-A6C34878D82A}">
                    <a16:rowId xmlns:a16="http://schemas.microsoft.com/office/drawing/2014/main" val="2656365628"/>
                  </a:ext>
                </a:extLst>
              </a:tr>
              <a:tr h="370840">
                <a:tc>
                  <a:txBody>
                    <a:bodyPr/>
                    <a:lstStyle/>
                    <a:p>
                      <a:r>
                        <a:rPr lang="en-US" sz="3200" dirty="0"/>
                        <a:t>V. Ps 107 - 150</a:t>
                      </a:r>
                    </a:p>
                  </a:txBody>
                  <a:tcPr/>
                </a:tc>
                <a:tc>
                  <a:txBody>
                    <a:bodyPr/>
                    <a:lstStyle/>
                    <a:p>
                      <a:pPr algn="ctr"/>
                      <a:endParaRPr lang="en-US" sz="3200" dirty="0"/>
                    </a:p>
                  </a:txBody>
                  <a:tcPr/>
                </a:tc>
                <a:tc>
                  <a:txBody>
                    <a:bodyPr/>
                    <a:lstStyle/>
                    <a:p>
                      <a:pPr algn="ctr"/>
                      <a:r>
                        <a:rPr lang="en-US" sz="3200" dirty="0"/>
                        <a:t>Deuteronomy</a:t>
                      </a:r>
                    </a:p>
                  </a:txBody>
                  <a:tcPr/>
                </a:tc>
                <a:extLst>
                  <a:ext uri="{0D108BD9-81ED-4DB2-BD59-A6C34878D82A}">
                    <a16:rowId xmlns:a16="http://schemas.microsoft.com/office/drawing/2014/main" val="2117832569"/>
                  </a:ext>
                </a:extLst>
              </a:tr>
            </a:tbl>
          </a:graphicData>
        </a:graphic>
      </p:graphicFrame>
      <p:sp>
        <p:nvSpPr>
          <p:cNvPr id="6" name="TextBox 5">
            <a:extLst>
              <a:ext uri="{FF2B5EF4-FFF2-40B4-BE49-F238E27FC236}">
                <a16:creationId xmlns:a16="http://schemas.microsoft.com/office/drawing/2014/main" id="{53875BD7-E0AE-0D81-C88D-743FD4004947}"/>
              </a:ext>
            </a:extLst>
          </p:cNvPr>
          <p:cNvSpPr txBox="1"/>
          <p:nvPr/>
        </p:nvSpPr>
        <p:spPr>
          <a:xfrm>
            <a:off x="762000" y="5791200"/>
            <a:ext cx="5029200" cy="584775"/>
          </a:xfrm>
          <a:prstGeom prst="rect">
            <a:avLst/>
          </a:prstGeom>
          <a:noFill/>
        </p:spPr>
        <p:txBody>
          <a:bodyPr wrap="square" rtlCol="0">
            <a:spAutoFit/>
          </a:bodyPr>
          <a:lstStyle/>
          <a:p>
            <a:r>
              <a:rPr lang="en-US" sz="3200" dirty="0">
                <a:solidFill>
                  <a:schemeClr val="tx1"/>
                </a:solidFill>
              </a:rPr>
              <a:t>[</a:t>
            </a:r>
            <a:r>
              <a:rPr lang="en-US" sz="3200" dirty="0">
                <a:solidFill>
                  <a:schemeClr val="tx1"/>
                </a:solidFill>
                <a:hlinkClick r:id="rId3" action="ppaction://hlinksldjump"/>
              </a:rPr>
              <a:t>Link</a:t>
            </a:r>
            <a:r>
              <a:rPr lang="en-US" sz="3200" dirty="0">
                <a:solidFill>
                  <a:schemeClr val="tx1"/>
                </a:solidFill>
              </a:rPr>
              <a:t> to Doxology Verses]</a:t>
            </a:r>
          </a:p>
        </p:txBody>
      </p:sp>
    </p:spTree>
    <p:extLst>
      <p:ext uri="{BB962C8B-B14F-4D97-AF65-F5344CB8AC3E}">
        <p14:creationId xmlns:p14="http://schemas.microsoft.com/office/powerpoint/2010/main" val="1477578917"/>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FC012-363A-5E73-8AE0-BED9C8174B47}"/>
              </a:ext>
            </a:extLst>
          </p:cNvPr>
          <p:cNvSpPr>
            <a:spLocks noGrp="1"/>
          </p:cNvSpPr>
          <p:nvPr>
            <p:ph type="title"/>
          </p:nvPr>
        </p:nvSpPr>
        <p:spPr/>
        <p:txBody>
          <a:bodyPr/>
          <a:lstStyle/>
          <a:p>
            <a:r>
              <a:rPr lang="en-US" dirty="0"/>
              <a:t>Organization of Psalms Part 1</a:t>
            </a:r>
          </a:p>
        </p:txBody>
      </p:sp>
      <p:graphicFrame>
        <p:nvGraphicFramePr>
          <p:cNvPr id="4" name="Content Placeholder 3">
            <a:extLst>
              <a:ext uri="{FF2B5EF4-FFF2-40B4-BE49-F238E27FC236}">
                <a16:creationId xmlns:a16="http://schemas.microsoft.com/office/drawing/2014/main" id="{E1DCA0D0-3D9F-561B-A0C3-3BEC4E84AFAF}"/>
              </a:ext>
            </a:extLst>
          </p:cNvPr>
          <p:cNvGraphicFramePr>
            <a:graphicFrameLocks noGrp="1"/>
          </p:cNvGraphicFramePr>
          <p:nvPr>
            <p:ph idx="1"/>
            <p:extLst>
              <p:ext uri="{D42A27DB-BD31-4B8C-83A1-F6EECF244321}">
                <p14:modId xmlns:p14="http://schemas.microsoft.com/office/powerpoint/2010/main" val="1001273052"/>
              </p:ext>
            </p:extLst>
          </p:nvPr>
        </p:nvGraphicFramePr>
        <p:xfrm>
          <a:off x="685802" y="1905000"/>
          <a:ext cx="7772396" cy="41148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386155576"/>
                    </a:ext>
                  </a:extLst>
                </a:gridCol>
                <a:gridCol w="1371600">
                  <a:extLst>
                    <a:ext uri="{9D8B030D-6E8A-4147-A177-3AD203B41FA5}">
                      <a16:colId xmlns:a16="http://schemas.microsoft.com/office/drawing/2014/main" val="2822329800"/>
                    </a:ext>
                  </a:extLst>
                </a:gridCol>
                <a:gridCol w="1905000">
                  <a:extLst>
                    <a:ext uri="{9D8B030D-6E8A-4147-A177-3AD203B41FA5}">
                      <a16:colId xmlns:a16="http://schemas.microsoft.com/office/drawing/2014/main" val="2874437228"/>
                    </a:ext>
                  </a:extLst>
                </a:gridCol>
                <a:gridCol w="2438396">
                  <a:extLst>
                    <a:ext uri="{9D8B030D-6E8A-4147-A177-3AD203B41FA5}">
                      <a16:colId xmlns:a16="http://schemas.microsoft.com/office/drawing/2014/main" val="1861664089"/>
                    </a:ext>
                  </a:extLst>
                </a:gridCol>
              </a:tblGrid>
              <a:tr h="370840">
                <a:tc>
                  <a:txBody>
                    <a:bodyPr/>
                    <a:lstStyle/>
                    <a:p>
                      <a:pPr algn="ctr"/>
                      <a:r>
                        <a:rPr lang="en-US" sz="2800" dirty="0"/>
                        <a:t>Book</a:t>
                      </a:r>
                    </a:p>
                  </a:txBody>
                  <a:tcPr/>
                </a:tc>
                <a:tc>
                  <a:txBody>
                    <a:bodyPr/>
                    <a:lstStyle/>
                    <a:p>
                      <a:pPr algn="ctr"/>
                      <a:r>
                        <a:rPr lang="en-US" sz="2800" dirty="0"/>
                        <a:t>Psalms</a:t>
                      </a:r>
                    </a:p>
                  </a:txBody>
                  <a:tcPr/>
                </a:tc>
                <a:tc>
                  <a:txBody>
                    <a:bodyPr/>
                    <a:lstStyle/>
                    <a:p>
                      <a:pPr algn="ctr"/>
                      <a:r>
                        <a:rPr lang="en-US" sz="2800" dirty="0"/>
                        <a:t>Theme</a:t>
                      </a:r>
                    </a:p>
                  </a:txBody>
                  <a:tcPr/>
                </a:tc>
                <a:tc>
                  <a:txBody>
                    <a:bodyPr/>
                    <a:lstStyle/>
                    <a:p>
                      <a:pPr algn="ctr"/>
                      <a:r>
                        <a:rPr lang="en-US" sz="2800" dirty="0"/>
                        <a:t>Content</a:t>
                      </a:r>
                    </a:p>
                  </a:txBody>
                  <a:tcPr/>
                </a:tc>
                <a:extLst>
                  <a:ext uri="{0D108BD9-81ED-4DB2-BD59-A6C34878D82A}">
                    <a16:rowId xmlns:a16="http://schemas.microsoft.com/office/drawing/2014/main" val="1198612049"/>
                  </a:ext>
                </a:extLst>
              </a:tr>
              <a:tr h="370840">
                <a:tc>
                  <a:txBody>
                    <a:bodyPr/>
                    <a:lstStyle/>
                    <a:p>
                      <a:r>
                        <a:rPr lang="en-US" sz="2800" dirty="0"/>
                        <a:t>Introduction</a:t>
                      </a:r>
                    </a:p>
                  </a:txBody>
                  <a:tcPr/>
                </a:tc>
                <a:tc>
                  <a:txBody>
                    <a:bodyPr/>
                    <a:lstStyle/>
                    <a:p>
                      <a:pPr algn="ctr"/>
                      <a:r>
                        <a:rPr lang="en-US" sz="2800" dirty="0"/>
                        <a:t>1 and 2</a:t>
                      </a:r>
                    </a:p>
                  </a:txBody>
                  <a:tcPr/>
                </a:tc>
                <a:tc>
                  <a:txBody>
                    <a:bodyPr/>
                    <a:lstStyle/>
                    <a:p>
                      <a:pPr algn="ctr"/>
                      <a:r>
                        <a:rPr lang="en-US" sz="2800" dirty="0"/>
                        <a:t>Obedience and faithfulness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Blessed are those who keep the Law, and put their trust in the Messiah.</a:t>
                      </a:r>
                    </a:p>
                    <a:p>
                      <a:endParaRPr lang="en-US" sz="2800" dirty="0"/>
                    </a:p>
                  </a:txBody>
                  <a:tcPr/>
                </a:tc>
                <a:extLst>
                  <a:ext uri="{0D108BD9-81ED-4DB2-BD59-A6C34878D82A}">
                    <a16:rowId xmlns:a16="http://schemas.microsoft.com/office/drawing/2014/main" val="2539816194"/>
                  </a:ext>
                </a:extLst>
              </a:tr>
              <a:tr h="370840">
                <a:tc>
                  <a:txBody>
                    <a:bodyPr/>
                    <a:lstStyle/>
                    <a:p>
                      <a:pPr algn="ctr"/>
                      <a:r>
                        <a:rPr lang="en-US" sz="2800" dirty="0"/>
                        <a:t>1</a:t>
                      </a:r>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34778092"/>
                  </a:ext>
                </a:extLst>
              </a:tr>
            </a:tbl>
          </a:graphicData>
        </a:graphic>
      </p:graphicFrame>
    </p:spTree>
    <p:extLst>
      <p:ext uri="{BB962C8B-B14F-4D97-AF65-F5344CB8AC3E}">
        <p14:creationId xmlns:p14="http://schemas.microsoft.com/office/powerpoint/2010/main" val="3188975239"/>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FC012-363A-5E73-8AE0-BED9C8174B47}"/>
              </a:ext>
            </a:extLst>
          </p:cNvPr>
          <p:cNvSpPr>
            <a:spLocks noGrp="1"/>
          </p:cNvSpPr>
          <p:nvPr>
            <p:ph type="title"/>
          </p:nvPr>
        </p:nvSpPr>
        <p:spPr/>
        <p:txBody>
          <a:bodyPr/>
          <a:lstStyle/>
          <a:p>
            <a:r>
              <a:rPr lang="en-US" dirty="0"/>
              <a:t>Organization of Psalms Part 2</a:t>
            </a:r>
          </a:p>
        </p:txBody>
      </p:sp>
      <p:graphicFrame>
        <p:nvGraphicFramePr>
          <p:cNvPr id="4" name="Content Placeholder 3">
            <a:extLst>
              <a:ext uri="{FF2B5EF4-FFF2-40B4-BE49-F238E27FC236}">
                <a16:creationId xmlns:a16="http://schemas.microsoft.com/office/drawing/2014/main" id="{E1DCA0D0-3D9F-561B-A0C3-3BEC4E84AFAF}"/>
              </a:ext>
            </a:extLst>
          </p:cNvPr>
          <p:cNvGraphicFramePr>
            <a:graphicFrameLocks noGrp="1"/>
          </p:cNvGraphicFramePr>
          <p:nvPr>
            <p:ph idx="1"/>
            <p:extLst>
              <p:ext uri="{D42A27DB-BD31-4B8C-83A1-F6EECF244321}">
                <p14:modId xmlns:p14="http://schemas.microsoft.com/office/powerpoint/2010/main" val="1226304545"/>
              </p:ext>
            </p:extLst>
          </p:nvPr>
        </p:nvGraphicFramePr>
        <p:xfrm>
          <a:off x="685802" y="1692941"/>
          <a:ext cx="7772396" cy="3688080"/>
        </p:xfrm>
        <a:graphic>
          <a:graphicData uri="http://schemas.openxmlformats.org/drawingml/2006/table">
            <a:tbl>
              <a:tblPr firstRow="1" bandRow="1">
                <a:tableStyleId>{5C22544A-7EE6-4342-B048-85BDC9FD1C3A}</a:tableStyleId>
              </a:tblPr>
              <a:tblGrid>
                <a:gridCol w="1142998">
                  <a:extLst>
                    <a:ext uri="{9D8B030D-6E8A-4147-A177-3AD203B41FA5}">
                      <a16:colId xmlns:a16="http://schemas.microsoft.com/office/drawing/2014/main" val="2386155576"/>
                    </a:ext>
                  </a:extLst>
                </a:gridCol>
                <a:gridCol w="1219200">
                  <a:extLst>
                    <a:ext uri="{9D8B030D-6E8A-4147-A177-3AD203B41FA5}">
                      <a16:colId xmlns:a16="http://schemas.microsoft.com/office/drawing/2014/main" val="2822329800"/>
                    </a:ext>
                  </a:extLst>
                </a:gridCol>
                <a:gridCol w="1676400">
                  <a:extLst>
                    <a:ext uri="{9D8B030D-6E8A-4147-A177-3AD203B41FA5}">
                      <a16:colId xmlns:a16="http://schemas.microsoft.com/office/drawing/2014/main" val="2874437228"/>
                    </a:ext>
                  </a:extLst>
                </a:gridCol>
                <a:gridCol w="3733798">
                  <a:extLst>
                    <a:ext uri="{9D8B030D-6E8A-4147-A177-3AD203B41FA5}">
                      <a16:colId xmlns:a16="http://schemas.microsoft.com/office/drawing/2014/main" val="1861664089"/>
                    </a:ext>
                  </a:extLst>
                </a:gridCol>
              </a:tblGrid>
              <a:tr h="370840">
                <a:tc>
                  <a:txBody>
                    <a:bodyPr/>
                    <a:lstStyle/>
                    <a:p>
                      <a:pPr algn="ctr"/>
                      <a:r>
                        <a:rPr lang="en-US" sz="2800" dirty="0"/>
                        <a:t>Book</a:t>
                      </a:r>
                    </a:p>
                  </a:txBody>
                  <a:tcPr/>
                </a:tc>
                <a:tc>
                  <a:txBody>
                    <a:bodyPr/>
                    <a:lstStyle/>
                    <a:p>
                      <a:pPr algn="ctr"/>
                      <a:r>
                        <a:rPr lang="en-US" sz="2800" dirty="0"/>
                        <a:t>Psalms</a:t>
                      </a:r>
                    </a:p>
                  </a:txBody>
                  <a:tcPr/>
                </a:tc>
                <a:tc>
                  <a:txBody>
                    <a:bodyPr/>
                    <a:lstStyle/>
                    <a:p>
                      <a:pPr algn="ctr"/>
                      <a:r>
                        <a:rPr lang="en-US" sz="2800" dirty="0"/>
                        <a:t>Theme</a:t>
                      </a:r>
                    </a:p>
                  </a:txBody>
                  <a:tcPr/>
                </a:tc>
                <a:tc>
                  <a:txBody>
                    <a:bodyPr/>
                    <a:lstStyle/>
                    <a:p>
                      <a:pPr algn="ctr"/>
                      <a:r>
                        <a:rPr lang="en-US" sz="2800" dirty="0"/>
                        <a:t>Content</a:t>
                      </a:r>
                    </a:p>
                  </a:txBody>
                  <a:tcPr/>
                </a:tc>
                <a:extLst>
                  <a:ext uri="{0D108BD9-81ED-4DB2-BD59-A6C34878D82A}">
                    <a16:rowId xmlns:a16="http://schemas.microsoft.com/office/drawing/2014/main" val="1198612049"/>
                  </a:ext>
                </a:extLst>
              </a:tr>
              <a:tr h="370840">
                <a:tc>
                  <a:txBody>
                    <a:bodyPr/>
                    <a:lstStyle/>
                    <a:p>
                      <a:pPr algn="ctr"/>
                      <a:r>
                        <a:rPr lang="en-US" sz="2800" dirty="0"/>
                        <a:t>1</a:t>
                      </a:r>
                    </a:p>
                  </a:txBody>
                  <a:tcPr/>
                </a:tc>
                <a:tc>
                  <a:txBody>
                    <a:bodyPr/>
                    <a:lstStyle/>
                    <a:p>
                      <a:pPr algn="ctr"/>
                      <a:r>
                        <a:rPr lang="en-US" sz="2800" dirty="0"/>
                        <a:t>3-41</a:t>
                      </a:r>
                    </a:p>
                  </a:txBody>
                  <a:tcPr/>
                </a:tc>
                <a:tc>
                  <a:txBody>
                    <a:bodyPr/>
                    <a:lstStyle/>
                    <a:p>
                      <a:pPr algn="ctr"/>
                      <a:r>
                        <a:rPr lang="en-US" sz="2800" dirty="0"/>
                        <a:t>Conflict between David and Saul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Prayers for deliverance and protection against “my enemies.”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Notable Psalm: </a:t>
                      </a:r>
                      <a:r>
                        <a:rPr lang="en-US" sz="2800" dirty="0">
                          <a:solidFill>
                            <a:schemeClr val="bg1">
                              <a:lumMod val="60000"/>
                              <a:lumOff val="40000"/>
                            </a:schemeClr>
                          </a:solidFill>
                          <a:hlinkClick r:id="rId3" action="ppaction://hlinksldjump">
                            <a:extLst>
                              <a:ext uri="{A12FA001-AC4F-418D-AE19-62706E023703}">
                                <ahyp:hlinkClr xmlns:ahyp="http://schemas.microsoft.com/office/drawing/2018/hyperlinkcolor" val="tx"/>
                              </a:ext>
                            </a:extLst>
                          </a:hlinkClick>
                        </a:rPr>
                        <a:t>Psalm</a:t>
                      </a:r>
                      <a:r>
                        <a:rPr lang="en-US" sz="2800" dirty="0">
                          <a:solidFill>
                            <a:srgbClr val="66CCFF"/>
                          </a:solidFill>
                          <a:hlinkClick r:id="rId3" action="ppaction://hlinksldjump">
                            <a:extLst>
                              <a:ext uri="{A12FA001-AC4F-418D-AE19-62706E023703}">
                                <ahyp:hlinkClr xmlns:ahyp="http://schemas.microsoft.com/office/drawing/2018/hyperlinkcolor" val="tx"/>
                              </a:ext>
                            </a:extLst>
                          </a:hlinkClick>
                        </a:rPr>
                        <a:t> </a:t>
                      </a:r>
                      <a:r>
                        <a:rPr lang="en-US" sz="2800" dirty="0">
                          <a:solidFill>
                            <a:schemeClr val="bg1">
                              <a:lumMod val="60000"/>
                              <a:lumOff val="40000"/>
                            </a:schemeClr>
                          </a:solidFill>
                          <a:hlinkClick r:id="rId3" action="ppaction://hlinksldjump">
                            <a:extLst>
                              <a:ext uri="{A12FA001-AC4F-418D-AE19-62706E023703}">
                                <ahyp:hlinkClr xmlns:ahyp="http://schemas.microsoft.com/office/drawing/2018/hyperlinkcolor" val="tx"/>
                              </a:ext>
                            </a:extLst>
                          </a:hlinkClick>
                        </a:rPr>
                        <a:t>24:7-10</a:t>
                      </a:r>
                      <a:r>
                        <a:rPr lang="en-US" sz="2800" dirty="0"/>
                        <a:t> and Psalm 23.</a:t>
                      </a:r>
                    </a:p>
                    <a:p>
                      <a:endParaRPr lang="en-US" sz="2800" dirty="0"/>
                    </a:p>
                  </a:txBody>
                  <a:tcPr/>
                </a:tc>
                <a:extLst>
                  <a:ext uri="{0D108BD9-81ED-4DB2-BD59-A6C34878D82A}">
                    <a16:rowId xmlns:a16="http://schemas.microsoft.com/office/drawing/2014/main" val="2539816194"/>
                  </a:ext>
                </a:extLst>
              </a:tr>
              <a:tr h="370840">
                <a:tc>
                  <a:txBody>
                    <a:bodyPr/>
                    <a:lstStyle/>
                    <a:p>
                      <a:pPr algn="ctr"/>
                      <a:r>
                        <a:rPr lang="en-US" sz="2800" dirty="0"/>
                        <a:t>2</a:t>
                      </a:r>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34778092"/>
                  </a:ext>
                </a:extLst>
              </a:tr>
            </a:tbl>
          </a:graphicData>
        </a:graphic>
      </p:graphicFrame>
    </p:spTree>
    <p:extLst>
      <p:ext uri="{BB962C8B-B14F-4D97-AF65-F5344CB8AC3E}">
        <p14:creationId xmlns:p14="http://schemas.microsoft.com/office/powerpoint/2010/main" val="895115885"/>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FC012-363A-5E73-8AE0-BED9C8174B47}"/>
              </a:ext>
            </a:extLst>
          </p:cNvPr>
          <p:cNvSpPr>
            <a:spLocks noGrp="1"/>
          </p:cNvSpPr>
          <p:nvPr>
            <p:ph type="title"/>
          </p:nvPr>
        </p:nvSpPr>
        <p:spPr/>
        <p:txBody>
          <a:bodyPr/>
          <a:lstStyle/>
          <a:p>
            <a:r>
              <a:rPr lang="en-US" dirty="0"/>
              <a:t>Organization of Psalms Part 3</a:t>
            </a:r>
          </a:p>
        </p:txBody>
      </p:sp>
      <p:graphicFrame>
        <p:nvGraphicFramePr>
          <p:cNvPr id="4" name="Content Placeholder 3">
            <a:extLst>
              <a:ext uri="{FF2B5EF4-FFF2-40B4-BE49-F238E27FC236}">
                <a16:creationId xmlns:a16="http://schemas.microsoft.com/office/drawing/2014/main" id="{E1DCA0D0-3D9F-561B-A0C3-3BEC4E84AFAF}"/>
              </a:ext>
            </a:extLst>
          </p:cNvPr>
          <p:cNvGraphicFramePr>
            <a:graphicFrameLocks noGrp="1"/>
          </p:cNvGraphicFramePr>
          <p:nvPr>
            <p:ph idx="1"/>
            <p:extLst>
              <p:ext uri="{D42A27DB-BD31-4B8C-83A1-F6EECF244321}">
                <p14:modId xmlns:p14="http://schemas.microsoft.com/office/powerpoint/2010/main" val="3278218285"/>
              </p:ext>
            </p:extLst>
          </p:nvPr>
        </p:nvGraphicFramePr>
        <p:xfrm>
          <a:off x="685802" y="1905000"/>
          <a:ext cx="7772396" cy="4114800"/>
        </p:xfrm>
        <a:graphic>
          <a:graphicData uri="http://schemas.openxmlformats.org/drawingml/2006/table">
            <a:tbl>
              <a:tblPr firstRow="1" bandRow="1">
                <a:tableStyleId>{5C22544A-7EE6-4342-B048-85BDC9FD1C3A}</a:tableStyleId>
              </a:tblPr>
              <a:tblGrid>
                <a:gridCol w="1371598">
                  <a:extLst>
                    <a:ext uri="{9D8B030D-6E8A-4147-A177-3AD203B41FA5}">
                      <a16:colId xmlns:a16="http://schemas.microsoft.com/office/drawing/2014/main" val="2386155576"/>
                    </a:ext>
                  </a:extLst>
                </a:gridCol>
                <a:gridCol w="1447800">
                  <a:extLst>
                    <a:ext uri="{9D8B030D-6E8A-4147-A177-3AD203B41FA5}">
                      <a16:colId xmlns:a16="http://schemas.microsoft.com/office/drawing/2014/main" val="2822329800"/>
                    </a:ext>
                  </a:extLst>
                </a:gridCol>
                <a:gridCol w="1905000">
                  <a:extLst>
                    <a:ext uri="{9D8B030D-6E8A-4147-A177-3AD203B41FA5}">
                      <a16:colId xmlns:a16="http://schemas.microsoft.com/office/drawing/2014/main" val="2874437228"/>
                    </a:ext>
                  </a:extLst>
                </a:gridCol>
                <a:gridCol w="3047998">
                  <a:extLst>
                    <a:ext uri="{9D8B030D-6E8A-4147-A177-3AD203B41FA5}">
                      <a16:colId xmlns:a16="http://schemas.microsoft.com/office/drawing/2014/main" val="1861664089"/>
                    </a:ext>
                  </a:extLst>
                </a:gridCol>
              </a:tblGrid>
              <a:tr h="370840">
                <a:tc>
                  <a:txBody>
                    <a:bodyPr/>
                    <a:lstStyle/>
                    <a:p>
                      <a:pPr algn="ctr"/>
                      <a:r>
                        <a:rPr lang="en-US" sz="2800" dirty="0"/>
                        <a:t>Book</a:t>
                      </a:r>
                    </a:p>
                  </a:txBody>
                  <a:tcPr/>
                </a:tc>
                <a:tc>
                  <a:txBody>
                    <a:bodyPr/>
                    <a:lstStyle/>
                    <a:p>
                      <a:pPr algn="ctr"/>
                      <a:r>
                        <a:rPr lang="en-US" sz="2800" dirty="0"/>
                        <a:t>Psalms</a:t>
                      </a:r>
                    </a:p>
                  </a:txBody>
                  <a:tcPr/>
                </a:tc>
                <a:tc>
                  <a:txBody>
                    <a:bodyPr/>
                    <a:lstStyle/>
                    <a:p>
                      <a:pPr algn="ctr"/>
                      <a:r>
                        <a:rPr lang="en-US" sz="2800" dirty="0"/>
                        <a:t>Theme</a:t>
                      </a:r>
                    </a:p>
                  </a:txBody>
                  <a:tcPr/>
                </a:tc>
                <a:tc>
                  <a:txBody>
                    <a:bodyPr/>
                    <a:lstStyle/>
                    <a:p>
                      <a:pPr algn="ctr"/>
                      <a:r>
                        <a:rPr lang="en-US" sz="2800" dirty="0"/>
                        <a:t>Content</a:t>
                      </a:r>
                    </a:p>
                  </a:txBody>
                  <a:tcPr/>
                </a:tc>
                <a:extLst>
                  <a:ext uri="{0D108BD9-81ED-4DB2-BD59-A6C34878D82A}">
                    <a16:rowId xmlns:a16="http://schemas.microsoft.com/office/drawing/2014/main" val="1198612049"/>
                  </a:ext>
                </a:extLst>
              </a:tr>
              <a:tr h="370840">
                <a:tc>
                  <a:txBody>
                    <a:bodyPr/>
                    <a:lstStyle/>
                    <a:p>
                      <a:pPr algn="ctr"/>
                      <a:r>
                        <a:rPr lang="en-US" sz="2800" dirty="0"/>
                        <a:t>2</a:t>
                      </a:r>
                    </a:p>
                  </a:txBody>
                  <a:tcPr/>
                </a:tc>
                <a:tc>
                  <a:txBody>
                    <a:bodyPr/>
                    <a:lstStyle/>
                    <a:p>
                      <a:pPr algn="ctr"/>
                      <a:r>
                        <a:rPr lang="en-US" sz="2800" dirty="0"/>
                        <a:t>42-72</a:t>
                      </a:r>
                    </a:p>
                  </a:txBody>
                  <a:tcPr/>
                </a:tc>
                <a:tc>
                  <a:txBody>
                    <a:bodyPr/>
                    <a:lstStyle/>
                    <a:p>
                      <a:pPr algn="ctr"/>
                      <a:r>
                        <a:rPr lang="en-US" sz="2800" dirty="0"/>
                        <a:t>Kingship of David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More prayers for deliverance from different enemies. Confession of sin. Notable Psalms: 45, 48, </a:t>
                      </a:r>
                      <a:r>
                        <a:rPr lang="en-US" sz="2800" dirty="0">
                          <a:solidFill>
                            <a:schemeClr val="bg1">
                              <a:lumMod val="60000"/>
                              <a:lumOff val="40000"/>
                            </a:schemeClr>
                          </a:solidFill>
                          <a:hlinkClick r:id="rId3" action="ppaction://hlinksldjump">
                            <a:extLst>
                              <a:ext uri="{A12FA001-AC4F-418D-AE19-62706E023703}">
                                <ahyp:hlinkClr xmlns:ahyp="http://schemas.microsoft.com/office/drawing/2018/hyperlinkcolor" val="tx"/>
                              </a:ext>
                            </a:extLst>
                          </a:hlinkClick>
                        </a:rPr>
                        <a:t>51</a:t>
                      </a:r>
                      <a:r>
                        <a:rPr lang="en-US" sz="2800" dirty="0"/>
                        <a:t>, 54-64</a:t>
                      </a:r>
                    </a:p>
                    <a:p>
                      <a:endParaRPr lang="en-US" sz="2800" dirty="0"/>
                    </a:p>
                  </a:txBody>
                  <a:tcPr/>
                </a:tc>
                <a:extLst>
                  <a:ext uri="{0D108BD9-81ED-4DB2-BD59-A6C34878D82A}">
                    <a16:rowId xmlns:a16="http://schemas.microsoft.com/office/drawing/2014/main" val="2539816194"/>
                  </a:ext>
                </a:extLst>
              </a:tr>
              <a:tr h="370840">
                <a:tc>
                  <a:txBody>
                    <a:bodyPr/>
                    <a:lstStyle/>
                    <a:p>
                      <a:pPr algn="ctr"/>
                      <a:r>
                        <a:rPr lang="en-US" sz="2800" dirty="0"/>
                        <a:t>3</a:t>
                      </a:r>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34778092"/>
                  </a:ext>
                </a:extLst>
              </a:tr>
            </a:tbl>
          </a:graphicData>
        </a:graphic>
      </p:graphicFrame>
    </p:spTree>
    <p:extLst>
      <p:ext uri="{BB962C8B-B14F-4D97-AF65-F5344CB8AC3E}">
        <p14:creationId xmlns:p14="http://schemas.microsoft.com/office/powerpoint/2010/main" val="2107614200"/>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FC012-363A-5E73-8AE0-BED9C8174B47}"/>
              </a:ext>
            </a:extLst>
          </p:cNvPr>
          <p:cNvSpPr>
            <a:spLocks noGrp="1"/>
          </p:cNvSpPr>
          <p:nvPr>
            <p:ph type="title"/>
          </p:nvPr>
        </p:nvSpPr>
        <p:spPr/>
        <p:txBody>
          <a:bodyPr/>
          <a:lstStyle/>
          <a:p>
            <a:r>
              <a:rPr lang="en-US" dirty="0"/>
              <a:t>Organization of Psalms Part 4</a:t>
            </a:r>
          </a:p>
        </p:txBody>
      </p:sp>
      <p:graphicFrame>
        <p:nvGraphicFramePr>
          <p:cNvPr id="4" name="Content Placeholder 3">
            <a:extLst>
              <a:ext uri="{FF2B5EF4-FFF2-40B4-BE49-F238E27FC236}">
                <a16:creationId xmlns:a16="http://schemas.microsoft.com/office/drawing/2014/main" id="{E1DCA0D0-3D9F-561B-A0C3-3BEC4E84AFAF}"/>
              </a:ext>
            </a:extLst>
          </p:cNvPr>
          <p:cNvGraphicFramePr>
            <a:graphicFrameLocks noGrp="1"/>
          </p:cNvGraphicFramePr>
          <p:nvPr>
            <p:ph idx="1"/>
            <p:extLst>
              <p:ext uri="{D42A27DB-BD31-4B8C-83A1-F6EECF244321}">
                <p14:modId xmlns:p14="http://schemas.microsoft.com/office/powerpoint/2010/main" val="1802650038"/>
              </p:ext>
            </p:extLst>
          </p:nvPr>
        </p:nvGraphicFramePr>
        <p:xfrm>
          <a:off x="685802" y="1905000"/>
          <a:ext cx="7772396" cy="3261360"/>
        </p:xfrm>
        <a:graphic>
          <a:graphicData uri="http://schemas.openxmlformats.org/drawingml/2006/table">
            <a:tbl>
              <a:tblPr firstRow="1" bandRow="1">
                <a:tableStyleId>{5C22544A-7EE6-4342-B048-85BDC9FD1C3A}</a:tableStyleId>
              </a:tblPr>
              <a:tblGrid>
                <a:gridCol w="1371598">
                  <a:extLst>
                    <a:ext uri="{9D8B030D-6E8A-4147-A177-3AD203B41FA5}">
                      <a16:colId xmlns:a16="http://schemas.microsoft.com/office/drawing/2014/main" val="2386155576"/>
                    </a:ext>
                  </a:extLst>
                </a:gridCol>
                <a:gridCol w="1447800">
                  <a:extLst>
                    <a:ext uri="{9D8B030D-6E8A-4147-A177-3AD203B41FA5}">
                      <a16:colId xmlns:a16="http://schemas.microsoft.com/office/drawing/2014/main" val="2822329800"/>
                    </a:ext>
                  </a:extLst>
                </a:gridCol>
                <a:gridCol w="1905000">
                  <a:extLst>
                    <a:ext uri="{9D8B030D-6E8A-4147-A177-3AD203B41FA5}">
                      <a16:colId xmlns:a16="http://schemas.microsoft.com/office/drawing/2014/main" val="2874437228"/>
                    </a:ext>
                  </a:extLst>
                </a:gridCol>
                <a:gridCol w="3047998">
                  <a:extLst>
                    <a:ext uri="{9D8B030D-6E8A-4147-A177-3AD203B41FA5}">
                      <a16:colId xmlns:a16="http://schemas.microsoft.com/office/drawing/2014/main" val="1861664089"/>
                    </a:ext>
                  </a:extLst>
                </a:gridCol>
              </a:tblGrid>
              <a:tr h="370840">
                <a:tc>
                  <a:txBody>
                    <a:bodyPr/>
                    <a:lstStyle/>
                    <a:p>
                      <a:pPr algn="ctr"/>
                      <a:r>
                        <a:rPr lang="en-US" sz="2800" dirty="0"/>
                        <a:t>Book</a:t>
                      </a:r>
                    </a:p>
                  </a:txBody>
                  <a:tcPr/>
                </a:tc>
                <a:tc>
                  <a:txBody>
                    <a:bodyPr/>
                    <a:lstStyle/>
                    <a:p>
                      <a:pPr algn="ctr"/>
                      <a:r>
                        <a:rPr lang="en-US" sz="2800" dirty="0"/>
                        <a:t>Psalms</a:t>
                      </a:r>
                    </a:p>
                  </a:txBody>
                  <a:tcPr/>
                </a:tc>
                <a:tc>
                  <a:txBody>
                    <a:bodyPr/>
                    <a:lstStyle/>
                    <a:p>
                      <a:pPr algn="ctr"/>
                      <a:r>
                        <a:rPr lang="en-US" sz="2800" dirty="0"/>
                        <a:t>Theme</a:t>
                      </a:r>
                    </a:p>
                  </a:txBody>
                  <a:tcPr/>
                </a:tc>
                <a:tc>
                  <a:txBody>
                    <a:bodyPr/>
                    <a:lstStyle/>
                    <a:p>
                      <a:pPr algn="ctr"/>
                      <a:r>
                        <a:rPr lang="en-US" sz="2800" dirty="0"/>
                        <a:t>Content</a:t>
                      </a:r>
                    </a:p>
                  </a:txBody>
                  <a:tcPr/>
                </a:tc>
                <a:extLst>
                  <a:ext uri="{0D108BD9-81ED-4DB2-BD59-A6C34878D82A}">
                    <a16:rowId xmlns:a16="http://schemas.microsoft.com/office/drawing/2014/main" val="1198612049"/>
                  </a:ext>
                </a:extLst>
              </a:tr>
              <a:tr h="370840">
                <a:tc>
                  <a:txBody>
                    <a:bodyPr/>
                    <a:lstStyle/>
                    <a:p>
                      <a:pPr algn="ctr"/>
                      <a:r>
                        <a:rPr lang="en-US" sz="2800" dirty="0"/>
                        <a:t>3</a:t>
                      </a:r>
                    </a:p>
                  </a:txBody>
                  <a:tcPr/>
                </a:tc>
                <a:tc>
                  <a:txBody>
                    <a:bodyPr/>
                    <a:lstStyle/>
                    <a:p>
                      <a:pPr algn="ctr"/>
                      <a:r>
                        <a:rPr lang="en-US" sz="2800" dirty="0"/>
                        <a:t>73-89</a:t>
                      </a:r>
                    </a:p>
                  </a:txBody>
                  <a:tcPr/>
                </a:tc>
                <a:tc>
                  <a:txBody>
                    <a:bodyPr/>
                    <a:lstStyle/>
                    <a:p>
                      <a:pPr algn="ctr"/>
                      <a:r>
                        <a:rPr lang="en-US" sz="2800" dirty="0"/>
                        <a:t>Assyrian crisis during eighth century BC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Collections from the sons of Asaph and Korah.  Notable Psalms: 78</a:t>
                      </a:r>
                    </a:p>
                    <a:p>
                      <a:endParaRPr lang="en-US" sz="2800" dirty="0"/>
                    </a:p>
                  </a:txBody>
                  <a:tcPr/>
                </a:tc>
                <a:extLst>
                  <a:ext uri="{0D108BD9-81ED-4DB2-BD59-A6C34878D82A}">
                    <a16:rowId xmlns:a16="http://schemas.microsoft.com/office/drawing/2014/main" val="2539816194"/>
                  </a:ext>
                </a:extLst>
              </a:tr>
              <a:tr h="370840">
                <a:tc>
                  <a:txBody>
                    <a:bodyPr/>
                    <a:lstStyle/>
                    <a:p>
                      <a:pPr algn="ctr"/>
                      <a:r>
                        <a:rPr lang="en-US" sz="2800" dirty="0"/>
                        <a:t>4</a:t>
                      </a:r>
                    </a:p>
                  </a:txBody>
                  <a:tcPr/>
                </a:tc>
                <a:tc>
                  <a:txBody>
                    <a:bodyPr/>
                    <a:lstStyle/>
                    <a:p>
                      <a:endParaRPr lang="en-US" sz="2800" dirty="0"/>
                    </a:p>
                  </a:txBody>
                  <a:tcPr/>
                </a:tc>
                <a:tc>
                  <a:txBody>
                    <a:bodyPr/>
                    <a:lstStyle/>
                    <a:p>
                      <a:endParaRPr lang="en-US" sz="2800" dirty="0"/>
                    </a:p>
                  </a:txBody>
                  <a:tcPr/>
                </a:tc>
                <a:tc>
                  <a:txBody>
                    <a:bodyPr/>
                    <a:lstStyle/>
                    <a:p>
                      <a:endParaRPr lang="en-US" sz="2800" dirty="0"/>
                    </a:p>
                  </a:txBody>
                  <a:tcPr/>
                </a:tc>
                <a:extLst>
                  <a:ext uri="{0D108BD9-81ED-4DB2-BD59-A6C34878D82A}">
                    <a16:rowId xmlns:a16="http://schemas.microsoft.com/office/drawing/2014/main" val="134778092"/>
                  </a:ext>
                </a:extLst>
              </a:tr>
            </a:tbl>
          </a:graphicData>
        </a:graphic>
      </p:graphicFrame>
    </p:spTree>
    <p:extLst>
      <p:ext uri="{BB962C8B-B14F-4D97-AF65-F5344CB8AC3E}">
        <p14:creationId xmlns:p14="http://schemas.microsoft.com/office/powerpoint/2010/main" val="3185252237"/>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1308066</TotalTime>
  <Words>4749</Words>
  <Application>Microsoft Office PowerPoint</Application>
  <PresentationFormat>On-screen Show (4:3)</PresentationFormat>
  <Paragraphs>372</Paragraphs>
  <Slides>24</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Arial</vt:lpstr>
      <vt:lpstr>Arial Rounded MT Bold</vt:lpstr>
      <vt:lpstr>Calibri</vt:lpstr>
      <vt:lpstr>system-ui</vt:lpstr>
      <vt:lpstr>2_Default Design</vt:lpstr>
      <vt:lpstr>Default Design</vt:lpstr>
      <vt:lpstr>Psalms</vt:lpstr>
      <vt:lpstr>Memory Text Luke 24:44-45 NKJV</vt:lpstr>
      <vt:lpstr>Overview</vt:lpstr>
      <vt:lpstr>Background and Organization</vt:lpstr>
      <vt:lpstr>Psalms as a Mirror of the Torah</vt:lpstr>
      <vt:lpstr>Organization of Psalms Part 1</vt:lpstr>
      <vt:lpstr>Organization of Psalms Part 2</vt:lpstr>
      <vt:lpstr>Organization of Psalms Part 3</vt:lpstr>
      <vt:lpstr>Organization of Psalms Part 4</vt:lpstr>
      <vt:lpstr>Organization of Psalms Part 5</vt:lpstr>
      <vt:lpstr>Organization of Psalms Part 6</vt:lpstr>
      <vt:lpstr>Organization of Psalms Part 7</vt:lpstr>
      <vt:lpstr>Types of Psalms</vt:lpstr>
      <vt:lpstr>Collections of Psalms</vt:lpstr>
      <vt:lpstr>Summary</vt:lpstr>
      <vt:lpstr>Summary</vt:lpstr>
      <vt:lpstr>Summary</vt:lpstr>
      <vt:lpstr>PowerPoint Presentation</vt:lpstr>
      <vt:lpstr>Authors of the Psalms</vt:lpstr>
      <vt:lpstr>Doxology Verses</vt:lpstr>
      <vt:lpstr>Psalm 24:7-10 KJV</vt:lpstr>
      <vt:lpstr>Psalm 51:1-3, 7 NKJV</vt:lpstr>
      <vt:lpstr>Psalm 103:11-12 NKJV</vt:lpstr>
      <vt:lpstr>Psalm 150:1, 6 KJV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How to Read the Psalms</dc:title>
  <dc:subject>Psalms</dc:subject>
  <dc:creator>Kenneth J. McNulty</dc:creator>
  <cp:lastModifiedBy>Kenneth McNulty</cp:lastModifiedBy>
  <cp:revision>22255</cp:revision>
  <cp:lastPrinted>2016-06-03T16:02:10Z</cp:lastPrinted>
  <dcterms:created xsi:type="dcterms:W3CDTF">2005-09-30T23:50:48Z</dcterms:created>
  <dcterms:modified xsi:type="dcterms:W3CDTF">2024-01-05T06:33:02Z</dcterms:modified>
  <cp:category>Bible Book</cp:category>
</cp:coreProperties>
</file>