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8.jpg" ContentType="image/pn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Lst>
  <p:notesMasterIdLst>
    <p:notesMasterId r:id="rId26"/>
  </p:notesMasterIdLst>
  <p:handoutMasterIdLst>
    <p:handoutMasterId r:id="rId27"/>
  </p:handoutMasterIdLst>
  <p:sldIdLst>
    <p:sldId id="2889" r:id="rId3"/>
    <p:sldId id="2110" r:id="rId4"/>
    <p:sldId id="3120" r:id="rId5"/>
    <p:sldId id="3067" r:id="rId6"/>
    <p:sldId id="1978" r:id="rId7"/>
    <p:sldId id="2845" r:id="rId8"/>
    <p:sldId id="3119" r:id="rId9"/>
    <p:sldId id="2914" r:id="rId10"/>
    <p:sldId id="3126" r:id="rId11"/>
    <p:sldId id="2915" r:id="rId12"/>
    <p:sldId id="3118" r:id="rId13"/>
    <p:sldId id="2949" r:id="rId14"/>
    <p:sldId id="2029" r:id="rId15"/>
    <p:sldId id="629" r:id="rId16"/>
    <p:sldId id="2863" r:id="rId17"/>
    <p:sldId id="2033" r:id="rId18"/>
    <p:sldId id="2846" r:id="rId19"/>
    <p:sldId id="3121" r:id="rId20"/>
    <p:sldId id="3123" r:id="rId21"/>
    <p:sldId id="3127" r:id="rId22"/>
    <p:sldId id="3128" r:id="rId23"/>
    <p:sldId id="3129" r:id="rId24"/>
    <p:sldId id="3130" r:id="rId25"/>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900" autoAdjust="0"/>
    <p:restoredTop sz="61820" autoAdjust="0"/>
  </p:normalViewPr>
  <p:slideViewPr>
    <p:cSldViewPr>
      <p:cViewPr varScale="1">
        <p:scale>
          <a:sx n="52" d="100"/>
          <a:sy n="52" d="100"/>
        </p:scale>
        <p:origin x="1776" y="58"/>
      </p:cViewPr>
      <p:guideLst>
        <p:guide orient="horz" pos="2160"/>
        <p:guide pos="2880"/>
      </p:guideLst>
    </p:cSldViewPr>
  </p:slideViewPr>
  <p:outlineViewPr>
    <p:cViewPr>
      <p:scale>
        <a:sx n="33" d="100"/>
        <a:sy n="33" d="100"/>
      </p:scale>
      <p:origin x="0" y="-10930"/>
    </p:cViewPr>
  </p:outlineViewPr>
  <p:notesTextViewPr>
    <p:cViewPr>
      <p:scale>
        <a:sx n="200" d="100"/>
        <a:sy n="200" d="100"/>
      </p:scale>
      <p:origin x="0" y="0"/>
    </p:cViewPr>
  </p:notesTextViewPr>
  <p:sorterViewPr>
    <p:cViewPr>
      <p:scale>
        <a:sx n="75" d="100"/>
        <a:sy n="75" d="100"/>
      </p:scale>
      <p:origin x="0" y="0"/>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2/2/2024</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a:t>
            </a:fld>
            <a:endParaRPr lang="en-US" dirty="0"/>
          </a:p>
        </p:txBody>
      </p:sp>
    </p:spTree>
    <p:extLst>
      <p:ext uri="{BB962C8B-B14F-4D97-AF65-F5344CB8AC3E}">
        <p14:creationId xmlns:p14="http://schemas.microsoft.com/office/powerpoint/2010/main" val="2288832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90327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80000"/>
              </a:lnSpc>
            </a:pPr>
            <a:r>
              <a:rPr lang="en-US" b="1" dirty="0"/>
              <a:t>Q1:  How does Asaph describe those he envied?</a:t>
            </a:r>
          </a:p>
          <a:p>
            <a:pPr marL="274320" indent="-274320" eaLnBrk="1" hangingPunct="1">
              <a:lnSpc>
                <a:spcPct val="80000"/>
              </a:lnSpc>
            </a:pPr>
            <a:r>
              <a:rPr lang="en-US" b="0" dirty="0"/>
              <a:t>1.  He describes them as proud but wicked in verse 3.</a:t>
            </a:r>
          </a:p>
          <a:p>
            <a:pPr marL="274320" indent="-274320" eaLnBrk="1" hangingPunct="1">
              <a:lnSpc>
                <a:spcPct val="80000"/>
              </a:lnSpc>
            </a:pPr>
            <a:r>
              <a:rPr lang="en-US" b="0" dirty="0"/>
              <a:t>2.  Again in verse 12 he refers to them as wicked people.</a:t>
            </a:r>
          </a:p>
          <a:p>
            <a:pPr marL="274320" indent="-274320" eaLnBrk="1" hangingPunct="1">
              <a:lnSpc>
                <a:spcPct val="80000"/>
              </a:lnSpc>
            </a:pPr>
            <a:endParaRPr lang="en-US" b="0" dirty="0"/>
          </a:p>
          <a:p>
            <a:pPr marL="274320" indent="-274320" eaLnBrk="1" hangingPunct="1">
              <a:lnSpc>
                <a:spcPct val="80000"/>
              </a:lnSpc>
            </a:pPr>
            <a:r>
              <a:rPr lang="en-US" b="1" dirty="0"/>
              <a:t>Q2: What characterizes the proud but wicked?  How do they relate to God?</a:t>
            </a:r>
          </a:p>
          <a:p>
            <a:pPr marL="274320" indent="-274320" eaLnBrk="1" hangingPunct="1">
              <a:lnSpc>
                <a:spcPct val="80000"/>
              </a:lnSpc>
            </a:pPr>
            <a:r>
              <a:rPr lang="en-US" b="0" dirty="0"/>
              <a:t>1.  The proud do not fear God.  </a:t>
            </a:r>
          </a:p>
          <a:p>
            <a:pPr marL="274320" indent="-274320" eaLnBrk="1" hangingPunct="1">
              <a:lnSpc>
                <a:spcPct val="80000"/>
              </a:lnSpc>
            </a:pPr>
            <a:r>
              <a:rPr lang="en-US" b="0" dirty="0"/>
              <a:t>2.  They do not respect Him or show reverence for Him.</a:t>
            </a:r>
          </a:p>
          <a:p>
            <a:pPr marL="274320" indent="-274320" eaLnBrk="1" hangingPunct="1">
              <a:lnSpc>
                <a:spcPct val="80000"/>
              </a:lnSpc>
            </a:pPr>
            <a:r>
              <a:rPr lang="en-US" b="0" dirty="0"/>
              <a:t>3.  They are not submissive to Him as Lord.</a:t>
            </a:r>
          </a:p>
          <a:p>
            <a:pPr marL="274320" indent="-274320" eaLnBrk="1" hangingPunct="1">
              <a:lnSpc>
                <a:spcPct val="80000"/>
              </a:lnSpc>
            </a:pPr>
            <a:r>
              <a:rPr lang="en-US" b="0" dirty="0"/>
              <a:t>4.  In fact, they take God’s place on the thrones of their own hearts.</a:t>
            </a:r>
          </a:p>
          <a:p>
            <a:pPr marL="274320" indent="-274320" eaLnBrk="1" hangingPunct="1">
              <a:lnSpc>
                <a:spcPct val="80000"/>
              </a:lnSpc>
            </a:pPr>
            <a:r>
              <a:rPr lang="en-US" b="0" dirty="0"/>
              <a:t>5.  The proud see themselves as God and worship themselves instead of God.</a:t>
            </a:r>
          </a:p>
          <a:p>
            <a:pPr marL="274320" indent="-274320" eaLnBrk="1" hangingPunct="1">
              <a:lnSpc>
                <a:spcPct val="80000"/>
              </a:lnSpc>
            </a:pPr>
            <a:r>
              <a:rPr lang="en-US" b="0" dirty="0"/>
              <a:t>6.  As a result, they have no respect for the commandments of God and do evil rather than good.</a:t>
            </a:r>
          </a:p>
          <a:p>
            <a:pPr marL="274320" indent="-274320" eaLnBrk="1" hangingPunct="1">
              <a:lnSpc>
                <a:spcPct val="80000"/>
              </a:lnSpc>
            </a:pPr>
            <a:endParaRPr lang="en-US" b="0" dirty="0"/>
          </a:p>
          <a:p>
            <a:pPr marL="274320" indent="-274320" eaLnBrk="1" hangingPunct="1">
              <a:lnSpc>
                <a:spcPct val="80000"/>
              </a:lnSpc>
            </a:pPr>
            <a:r>
              <a:rPr lang="en-US" b="1" dirty="0"/>
              <a:t>Q3:  Why should the prosperity of the wicked raise questions in Asaph’s mind?</a:t>
            </a:r>
          </a:p>
          <a:p>
            <a:pPr marL="274320" indent="-274320" eaLnBrk="1" hangingPunct="1">
              <a:lnSpc>
                <a:spcPct val="80000"/>
              </a:lnSpc>
            </a:pPr>
            <a:r>
              <a:rPr lang="en-US" b="0" dirty="0"/>
              <a:t>1.  What did Moses record in </a:t>
            </a:r>
            <a:r>
              <a:rPr lang="en-US" b="0" dirty="0" err="1"/>
              <a:t>Deut</a:t>
            </a:r>
            <a:r>
              <a:rPr lang="en-US" b="0" dirty="0"/>
              <a:t> 28 about blessings and curses?</a:t>
            </a:r>
          </a:p>
          <a:p>
            <a:pPr marL="274320" indent="-274320" eaLnBrk="1" hangingPunct="1">
              <a:lnSpc>
                <a:spcPct val="80000"/>
              </a:lnSpc>
            </a:pPr>
            <a:r>
              <a:rPr lang="en-US" b="1" dirty="0"/>
              <a:t>Deuteronomy 28:2, 15 NLT </a:t>
            </a:r>
            <a:r>
              <a:rPr lang="en-US" b="0" dirty="0"/>
              <a:t>- 2 You will experience all these blessings if you obey the LORD your God: ... 15 "But if you refuse to listen to the LORD your God and do not obey all the commands and decrees I am giving you today, all these curses will come and overwhelm you:</a:t>
            </a:r>
          </a:p>
          <a:p>
            <a:pPr marL="274320" indent="-274320" eaLnBrk="1" hangingPunct="1">
              <a:lnSpc>
                <a:spcPct val="80000"/>
              </a:lnSpc>
            </a:pPr>
            <a:r>
              <a:rPr lang="en-US" b="0" dirty="0"/>
              <a:t>2.  So for Israel as a nation, God promised blessings for obedience and curses for disobedience.</a:t>
            </a:r>
          </a:p>
          <a:p>
            <a:pPr marL="274320" indent="-274320" eaLnBrk="1" hangingPunct="1">
              <a:lnSpc>
                <a:spcPct val="80000"/>
              </a:lnSpc>
            </a:pPr>
            <a:r>
              <a:rPr lang="en-US" b="0" dirty="0"/>
              <a:t>3.  Now for individuals, we noted that the same is </a:t>
            </a:r>
            <a:r>
              <a:rPr lang="en-US" b="1" dirty="0"/>
              <a:t>generally</a:t>
            </a:r>
            <a:r>
              <a:rPr lang="en-US" b="0" dirty="0"/>
              <a:t> true.</a:t>
            </a:r>
          </a:p>
          <a:p>
            <a:pPr marL="274320" indent="-274320" eaLnBrk="1" hangingPunct="1">
              <a:lnSpc>
                <a:spcPct val="80000"/>
              </a:lnSpc>
            </a:pPr>
            <a:r>
              <a:rPr lang="en-US" b="0" dirty="0"/>
              <a:t>4.  Blessings come with obedience and troubles and difficulties come with disobedience.</a:t>
            </a:r>
          </a:p>
          <a:p>
            <a:pPr marL="274320" indent="-274320" eaLnBrk="1" hangingPunct="1">
              <a:lnSpc>
                <a:spcPct val="80000"/>
              </a:lnSpc>
            </a:pPr>
            <a:r>
              <a:rPr lang="en-US" b="0" dirty="0"/>
              <a:t>5.  But that is only </a:t>
            </a:r>
            <a:r>
              <a:rPr lang="en-US" b="1" dirty="0"/>
              <a:t>generally</a:t>
            </a:r>
            <a:r>
              <a:rPr lang="en-US" b="0" dirty="0"/>
              <a:t> true.  </a:t>
            </a:r>
          </a:p>
          <a:p>
            <a:pPr marL="274320" indent="-274320" eaLnBrk="1" hangingPunct="1">
              <a:lnSpc>
                <a:spcPct val="80000"/>
              </a:lnSpc>
            </a:pPr>
            <a:r>
              <a:rPr lang="en-US" b="0" dirty="0"/>
              <a:t>6.   Asaph is looking at many apparent exceptions to this general rule.</a:t>
            </a:r>
          </a:p>
          <a:p>
            <a:pPr marL="274320" indent="-274320" eaLnBrk="1" hangingPunct="1">
              <a:lnSpc>
                <a:spcPct val="80000"/>
              </a:lnSpc>
            </a:pPr>
            <a:r>
              <a:rPr lang="en-US" b="0" dirty="0"/>
              <a:t>7.  And he’s questioning God, “What’s going on here?”</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12</a:t>
            </a:fld>
            <a:endParaRPr lang="en-US" dirty="0"/>
          </a:p>
        </p:txBody>
      </p:sp>
    </p:spTree>
    <p:extLst>
      <p:ext uri="{BB962C8B-B14F-4D97-AF65-F5344CB8AC3E}">
        <p14:creationId xmlns:p14="http://schemas.microsoft.com/office/powerpoint/2010/main" val="2652129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did Asaph understand about the final destiny of the wicked in the sanctuary?</a:t>
            </a:r>
          </a:p>
          <a:p>
            <a:pPr marL="274320" indent="-274320"/>
            <a:r>
              <a:rPr lang="en-US" b="0" dirty="0"/>
              <a:t>1.  Their final destiny is destruction.</a:t>
            </a:r>
          </a:p>
          <a:p>
            <a:pPr marL="274320" indent="-274320"/>
            <a:r>
              <a:rPr lang="en-US" b="0" dirty="0"/>
              <a:t>2.  They are destroyed, completely swept away by terrors.</a:t>
            </a:r>
          </a:p>
          <a:p>
            <a:pPr marL="274320" indent="-274320"/>
            <a:r>
              <a:rPr lang="en-US" b="0" dirty="0"/>
              <a:t>3.  And I believe the terror he is referring to here is the terror of death without hope.</a:t>
            </a:r>
          </a:p>
          <a:p>
            <a:pPr marL="274320" indent="-274320"/>
            <a:r>
              <a:rPr lang="en-US" b="0" dirty="0"/>
              <a:t>4.  The wicked may prosper for a time, but judgment is coming.</a:t>
            </a:r>
          </a:p>
          <a:p>
            <a:pPr marL="274320" indent="-274320"/>
            <a:r>
              <a:rPr lang="en-US" b="0" dirty="0"/>
              <a:t>5.  As the writer to the Hebrews put it:</a:t>
            </a:r>
          </a:p>
          <a:p>
            <a:pPr marL="274320" indent="-274320"/>
            <a:r>
              <a:rPr lang="en-US" b="1" dirty="0"/>
              <a:t>Hebrews 9:27 KJV</a:t>
            </a:r>
            <a:r>
              <a:rPr lang="en-US" b="0" dirty="0"/>
              <a:t> - 27 … it is appointed unto men once to die, but after this the judgment:</a:t>
            </a:r>
          </a:p>
          <a:p>
            <a:pPr marL="274320" indent="-274320"/>
            <a:r>
              <a:rPr lang="en-US" b="0" dirty="0"/>
              <a:t>6.  Facing the judgment without the blood of Christ to cover your sins is a terrifying prospect.</a:t>
            </a:r>
          </a:p>
          <a:p>
            <a:pPr marL="274320" indent="-274320"/>
            <a:r>
              <a:rPr lang="en-US" b="0" dirty="0"/>
              <a:t>7.  Without forgiveness, the wicked finally come to nothing.</a:t>
            </a:r>
          </a:p>
          <a:p>
            <a:pPr marL="274320" indent="-274320"/>
            <a:r>
              <a:rPr lang="en-US" b="0" dirty="0"/>
              <a:t>8.  They bear their own sins in the lake of fire.  </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13</a:t>
            </a:fld>
            <a:endParaRPr lang="en-US" dirty="0"/>
          </a:p>
        </p:txBody>
      </p:sp>
    </p:spTree>
    <p:extLst>
      <p:ext uri="{BB962C8B-B14F-4D97-AF65-F5344CB8AC3E}">
        <p14:creationId xmlns:p14="http://schemas.microsoft.com/office/powerpoint/2010/main" val="935144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8AC8EBC-2397-47E1-952A-8B446487247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72CB98-8A5A-4FED-BDA0-C6AEDED91154}"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27138" name="Rectangle 2">
            <a:extLst>
              <a:ext uri="{FF2B5EF4-FFF2-40B4-BE49-F238E27FC236}">
                <a16:creationId xmlns:a16="http://schemas.microsoft.com/office/drawing/2014/main" id="{AB0658E2-5FC7-45EF-897B-DD4D69C8EFC8}"/>
              </a:ext>
            </a:extLst>
          </p:cNvPr>
          <p:cNvSpPr>
            <a:spLocks noGrp="1" noRot="1" noChangeAspect="1" noChangeArrowheads="1" noTextEdit="1"/>
          </p:cNvSpPr>
          <p:nvPr>
            <p:ph type="sldImg"/>
          </p:nvPr>
        </p:nvSpPr>
        <p:spPr>
          <a:ln/>
        </p:spPr>
      </p:sp>
      <p:sp>
        <p:nvSpPr>
          <p:cNvPr id="1627139" name="Rectangle 3">
            <a:extLst>
              <a:ext uri="{FF2B5EF4-FFF2-40B4-BE49-F238E27FC236}">
                <a16:creationId xmlns:a16="http://schemas.microsoft.com/office/drawing/2014/main" id="{11C274E4-7652-4368-B239-D6F2AE0512DB}"/>
              </a:ext>
            </a:extLst>
          </p:cNvPr>
          <p:cNvSpPr>
            <a:spLocks noGrp="1" noChangeArrowheads="1"/>
          </p:cNvSpPr>
          <p:nvPr>
            <p:ph type="body" idx="1"/>
          </p:nvPr>
        </p:nvSpPr>
        <p:spPr/>
        <p:txBody>
          <a:bodyPr/>
          <a:lstStyle/>
          <a:p>
            <a:pPr marL="274320" indent="-274320"/>
            <a:r>
              <a:rPr lang="en-US" altLang="en-US" b="1" dirty="0"/>
              <a:t>Q1: What destiny is Asaph looking forward to as opposed to the destiny of the wicked, which is destruction.</a:t>
            </a:r>
          </a:p>
          <a:p>
            <a:pPr marL="274320" indent="-274320"/>
            <a:r>
              <a:rPr lang="en-US" altLang="en-US" dirty="0"/>
              <a:t>1.  He is confident that the Lord is leading him to a “glorious destiny.”</a:t>
            </a:r>
          </a:p>
          <a:p>
            <a:pPr marL="274320" indent="-274320"/>
            <a:r>
              <a:rPr lang="en-US" altLang="en-US" dirty="0"/>
              <a:t>2.  That would be a destiny in glory rather than in the lake of fire.</a:t>
            </a:r>
          </a:p>
          <a:p>
            <a:pPr marL="274320" indent="-274320"/>
            <a:r>
              <a:rPr lang="en-US" altLang="en-US" dirty="0"/>
              <a:t>3.  He is confident that “He [the LORD] is mine forever.”</a:t>
            </a:r>
          </a:p>
          <a:p>
            <a:pPr marL="274320" indent="-274320"/>
            <a:r>
              <a:rPr lang="en-US" altLang="en-US" dirty="0"/>
              <a:t>4.  He has a saving relationship with the Lord.</a:t>
            </a:r>
          </a:p>
          <a:p>
            <a:pPr marL="274320" indent="-274320"/>
            <a:r>
              <a:rPr lang="en-US" altLang="en-US" dirty="0"/>
              <a:t>5.  He is walking with God saying “How good it is to be near God!”</a:t>
            </a:r>
          </a:p>
          <a:p>
            <a:pPr marL="274320" indent="-274320"/>
            <a:r>
              <a:rPr lang="en-US" altLang="en-US" dirty="0"/>
              <a:t>6.  The sovereign Lord is his shelter.</a:t>
            </a:r>
          </a:p>
          <a:p>
            <a:pPr marL="274320" indent="-274320"/>
            <a:r>
              <a:rPr lang="en-US" altLang="en-US" dirty="0"/>
              <a:t>7.  Those who abandon God will perish, but those who are faithful to Him will enjoy a glorious destiny forever.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is Asaph’s lament in the opening verses of this psalm?</a:t>
            </a:r>
          </a:p>
          <a:p>
            <a:pPr marL="274320" indent="-274320"/>
            <a:r>
              <a:rPr lang="en-US" dirty="0"/>
              <a:t>1.  God’s sanctuary in Jerusalem has been destroyed.</a:t>
            </a:r>
          </a:p>
          <a:p>
            <a:pPr marL="274320" indent="-274320"/>
            <a:r>
              <a:rPr lang="en-US" dirty="0"/>
              <a:t>2.  In fact, the whole city lies in ruins.</a:t>
            </a:r>
          </a:p>
          <a:p>
            <a:pPr marL="274320" indent="-274320"/>
            <a:r>
              <a:rPr lang="en-US" dirty="0"/>
              <a:t>3.  The Babylonians have destroyed the temple and Jerusalem.</a:t>
            </a:r>
          </a:p>
          <a:p>
            <a:pPr marL="274320" indent="-274320"/>
            <a:r>
              <a:rPr lang="en-US" dirty="0"/>
              <a:t>4.  They have defiled that place that bears the name of Yahweh.</a:t>
            </a:r>
          </a:p>
          <a:p>
            <a:pPr marL="274320" indent="-274320"/>
            <a:r>
              <a:rPr lang="en-US" dirty="0"/>
              <a:t>5.  And the unspoken question is, Lord, how could you let this happen?</a:t>
            </a:r>
          </a:p>
          <a:p>
            <a:pPr marL="274320" indent="-274320"/>
            <a:r>
              <a:rPr lang="en-US" dirty="0"/>
              <a:t>6.  How could you allow your reputation as the sovereign God to take such a hit?</a:t>
            </a:r>
          </a:p>
          <a:p>
            <a:pPr marL="274320" indent="-274320"/>
            <a:r>
              <a:rPr lang="en-US" dirty="0"/>
              <a:t>7.  Let’s see how Asaph expresses it in Ps 79.</a:t>
            </a:r>
          </a:p>
          <a:p>
            <a:pPr marL="274320" indent="-274320"/>
            <a:r>
              <a:rPr lang="en-US" dirty="0"/>
              <a:t>[Go to next slide.]</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15</a:t>
            </a:fld>
            <a:endParaRPr lang="en-US" dirty="0"/>
          </a:p>
        </p:txBody>
      </p:sp>
    </p:spTree>
    <p:extLst>
      <p:ext uri="{BB962C8B-B14F-4D97-AF65-F5344CB8AC3E}">
        <p14:creationId xmlns:p14="http://schemas.microsoft.com/office/powerpoint/2010/main" val="3948049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lvl="0" indent="-274320"/>
            <a:r>
              <a:rPr lang="en-US" b="1" dirty="0"/>
              <a:t>Q1: What graphic details does Asaph add in this psalm?</a:t>
            </a:r>
          </a:p>
          <a:p>
            <a:pPr marL="274320" lvl="0" indent="-274320"/>
            <a:r>
              <a:rPr lang="en-US" dirty="0"/>
              <a:t>1.  Not just the temple and the buildings of Jerusalem destroyed, but dead bodies all around.</a:t>
            </a:r>
          </a:p>
          <a:p>
            <a:pPr marL="274320" lvl="0" indent="-274320"/>
            <a:r>
              <a:rPr lang="en-US" dirty="0"/>
              <a:t>2.  Blood flowing in the streets like water.</a:t>
            </a:r>
          </a:p>
          <a:p>
            <a:pPr marL="274320" lvl="0" indent="-274320"/>
            <a:r>
              <a:rPr lang="en-US" dirty="0"/>
              <a:t>3.  Nobody left to bury the dead.</a:t>
            </a:r>
          </a:p>
          <a:p>
            <a:pPr marL="274320" lvl="0" indent="-274320"/>
            <a:r>
              <a:rPr lang="en-US" dirty="0"/>
              <a:t>4.  Birds and wild animals feeding on the flesh of God’s people.</a:t>
            </a:r>
          </a:p>
          <a:p>
            <a:pPr marL="274320" lvl="0" indent="-274320"/>
            <a:r>
              <a:rPr lang="en-US" dirty="0"/>
              <a:t>5.  Neighbors mocking them that their God did not save them.</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16</a:t>
            </a:fld>
            <a:endParaRPr lang="en-US" dirty="0"/>
          </a:p>
        </p:txBody>
      </p:sp>
    </p:spTree>
    <p:extLst>
      <p:ext uri="{BB962C8B-B14F-4D97-AF65-F5344CB8AC3E}">
        <p14:creationId xmlns:p14="http://schemas.microsoft.com/office/powerpoint/2010/main" val="538221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altLang="en-US" b="1" dirty="0"/>
              <a:t>Q1: What is Asaph’s concern in these questions?  What is God allowing to happen by not defeating His enemies?</a:t>
            </a:r>
          </a:p>
          <a:p>
            <a:pPr marL="274320" indent="-274320"/>
            <a:r>
              <a:rPr lang="en-US" altLang="en-US" dirty="0"/>
              <a:t>1.  God is allowing the enemies of His people, these pagan Babylonians, to insult Him and bring dishonor upon His name and reputation.</a:t>
            </a:r>
          </a:p>
          <a:p>
            <a:pPr marL="274320" indent="-274320"/>
            <a:r>
              <a:rPr lang="en-US" altLang="en-US" dirty="0"/>
              <a:t>2.  Why would God do that?  </a:t>
            </a:r>
          </a:p>
          <a:p>
            <a:pPr marL="274320" indent="-274320"/>
            <a:r>
              <a:rPr lang="en-US" altLang="en-US" dirty="0"/>
              <a:t>3.  Asaph knows that God has the power to defeat them.</a:t>
            </a:r>
          </a:p>
          <a:p>
            <a:pPr marL="274320" indent="-274320"/>
            <a:r>
              <a:rPr lang="en-US" altLang="en-US" dirty="0"/>
              <a:t>4.  But for now, God is willing to live with the dishonor that these pagans have conquered His chosen people.</a:t>
            </a:r>
          </a:p>
          <a:p>
            <a:pPr marL="274320" indent="-274320"/>
            <a:r>
              <a:rPr lang="en-US" altLang="en-US" dirty="0"/>
              <a:t>5.  And Asaph cries out, “How long?”</a:t>
            </a:r>
          </a:p>
          <a:p>
            <a:pPr marL="274320" indent="-274320"/>
            <a:endParaRPr lang="en-US" altLang="en-US" dirty="0"/>
          </a:p>
          <a:p>
            <a:pPr marL="274320" indent="-274320"/>
            <a:r>
              <a:rPr lang="en-US" altLang="en-US" b="1" dirty="0"/>
              <a:t>Q2: Could you answer Asaph’s question of how long?</a:t>
            </a:r>
          </a:p>
          <a:p>
            <a:pPr marL="274320" indent="-274320"/>
            <a:r>
              <a:rPr lang="en-US" altLang="en-US" dirty="0"/>
              <a:t>1.  Jeremiah answered it: 70 years?</a:t>
            </a:r>
          </a:p>
          <a:p>
            <a:pPr marL="274320" indent="-274320"/>
            <a:r>
              <a:rPr lang="en-US" altLang="en-US" dirty="0"/>
              <a:t>2.  Then would come the handwriting on the wall that would bring down Belshazzar’s kingdom with a crash.</a:t>
            </a:r>
          </a:p>
          <a:p>
            <a:pPr marL="274320" indent="-274320"/>
            <a:r>
              <a:rPr lang="en-US" altLang="en-US" dirty="0"/>
              <a:t>3.  Now let’s check out Ps. 79</a:t>
            </a:r>
          </a:p>
          <a:p>
            <a:pPr marL="274320" indent="-274320"/>
            <a:r>
              <a:rPr lang="en-US" altLang="en-US" dirty="0"/>
              <a:t>[Go to next slide.]</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17</a:t>
            </a:fld>
            <a:endParaRPr lang="en-US" dirty="0"/>
          </a:p>
        </p:txBody>
      </p:sp>
    </p:spTree>
    <p:extLst>
      <p:ext uri="{BB962C8B-B14F-4D97-AF65-F5344CB8AC3E}">
        <p14:creationId xmlns:p14="http://schemas.microsoft.com/office/powerpoint/2010/main" val="632578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similarities do you see here with Ps 74?</a:t>
            </a:r>
          </a:p>
          <a:p>
            <a:pPr marL="274320" indent="-274320"/>
            <a:r>
              <a:rPr lang="en-US" b="0" dirty="0"/>
              <a:t>1.  Same questions: How long?  Forever?</a:t>
            </a:r>
          </a:p>
          <a:p>
            <a:pPr marL="274320" indent="-274320"/>
            <a:r>
              <a:rPr lang="en-US" b="0" dirty="0"/>
              <a:t>2.  Same call for God to rise up and destroy their enemies.</a:t>
            </a:r>
          </a:p>
          <a:p>
            <a:pPr marL="274320" indent="-274320"/>
            <a:r>
              <a:rPr lang="en-US" b="0" dirty="0"/>
              <a:t>3.  But here in this Psalm, a little more insight into the cause of God’s inaction.</a:t>
            </a:r>
          </a:p>
          <a:p>
            <a:pPr marL="274320" indent="-274320"/>
            <a:r>
              <a:rPr lang="en-US" b="0" dirty="0"/>
              <a:t>4.  Instead of “How long will you let your enemies insult you,” it is “How long will you be angry with us?”</a:t>
            </a:r>
          </a:p>
          <a:p>
            <a:pPr marL="274320" indent="-274320"/>
            <a:r>
              <a:rPr lang="en-US" b="0" dirty="0"/>
              <a:t>5.  So here we see Asaph beginning to assign some responsibility to his people.</a:t>
            </a:r>
          </a:p>
          <a:p>
            <a:pPr marL="274320" indent="-274320"/>
            <a:r>
              <a:rPr lang="en-US" b="0" dirty="0"/>
              <a:t>6.  We see this trend continue in the next few verses of Ps 79 but not in Ps 74.</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18</a:t>
            </a:fld>
            <a:endParaRPr lang="en-US" dirty="0"/>
          </a:p>
        </p:txBody>
      </p:sp>
    </p:spTree>
    <p:extLst>
      <p:ext uri="{BB962C8B-B14F-4D97-AF65-F5344CB8AC3E}">
        <p14:creationId xmlns:p14="http://schemas.microsoft.com/office/powerpoint/2010/main" val="1453087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How do these verses get to the root of the problem of the Babylonian captivity?</a:t>
            </a:r>
          </a:p>
          <a:p>
            <a:pPr marL="274320" indent="-274320"/>
            <a:r>
              <a:rPr lang="en-US" dirty="0"/>
              <a:t>1.  The reason that God allowed the Babylonians to defeat His chosen people is because of their persistent idolatry over the centuries.</a:t>
            </a:r>
          </a:p>
          <a:p>
            <a:pPr marL="274320" indent="-274320"/>
            <a:r>
              <a:rPr lang="en-US" dirty="0"/>
              <a:t>2.  This was discipline to teach them that God is a jealous God and will not share His sovereign authority with any false gods.</a:t>
            </a:r>
          </a:p>
          <a:p>
            <a:pPr marL="274320" indent="-274320"/>
            <a:endParaRPr lang="en-US" dirty="0"/>
          </a:p>
          <a:p>
            <a:pPr marL="274320" indent="-274320"/>
            <a:r>
              <a:rPr lang="en-US" b="1" dirty="0"/>
              <a:t>Q2: How does Asaph try to distance the current generation from their ancestors?</a:t>
            </a:r>
          </a:p>
          <a:p>
            <a:pPr marL="274320" indent="-274320"/>
            <a:r>
              <a:rPr lang="en-US" dirty="0"/>
              <a:t>1.  He asks the Lord not to hold the current generation guilty for the sins of their ancestors.</a:t>
            </a:r>
          </a:p>
          <a:p>
            <a:pPr marL="274320" indent="-274320"/>
            <a:r>
              <a:rPr lang="en-US" dirty="0"/>
              <a:t>2.  But in dealing with Israel, there is such a thing as corporate guilt.</a:t>
            </a:r>
          </a:p>
          <a:p>
            <a:pPr marL="274320" indent="-274320"/>
            <a:r>
              <a:rPr lang="en-US" dirty="0"/>
              <a:t>3.  While not all are guilty, the entire nation is punished for the unfaithfulness of the leaders and the majority.</a:t>
            </a:r>
          </a:p>
          <a:p>
            <a:pPr marL="274320" indent="-274320"/>
            <a:r>
              <a:rPr lang="en-US" dirty="0"/>
              <a:t>4.  In describing His character to Moses on Mt. Sinai, God said this:</a:t>
            </a:r>
          </a:p>
          <a:p>
            <a:pPr marL="274320" indent="-274320"/>
            <a:r>
              <a:rPr lang="en-US" b="1" dirty="0"/>
              <a:t>Exodus 34:7 ESV </a:t>
            </a:r>
            <a:r>
              <a:rPr lang="en-US" dirty="0"/>
              <a:t>- 7 keeping steadfast love for thousands [of generations], forgiving iniquity and transgression and sin, but who will by no means clear the guilty, visiting the iniquity of the fathers on the children and the children's children, to the third and the fourth generation."</a:t>
            </a:r>
          </a:p>
          <a:p>
            <a:pPr marL="274320" indent="-274320"/>
            <a:r>
              <a:rPr lang="en-US" dirty="0"/>
              <a:t>5.  Perhaps the accumulation of corporate guilt is what the Lord meant by visiting the iniquity of the fathers upon the children.</a:t>
            </a:r>
          </a:p>
          <a:p>
            <a:pPr marL="274320" indent="-274320"/>
            <a:r>
              <a:rPr lang="en-US" dirty="0"/>
              <a:t>6.  When the nation fills the cup of iniquity, God acts even if there are some righteous who get caught up in the punishment.</a:t>
            </a:r>
          </a:p>
          <a:p>
            <a:pPr marL="274320" indent="-274320"/>
            <a:r>
              <a:rPr lang="en-US" dirty="0"/>
              <a:t> 7.  So Asaph gets to the root of the problem when he prays, “Save us and forgive our sins.”</a:t>
            </a:r>
          </a:p>
          <a:p>
            <a:pPr marL="274320" indent="-274320"/>
            <a:r>
              <a:rPr lang="en-US" dirty="0"/>
              <a:t>8.  Here he is admitting that this is corporate guilt because he prays for the forgiveness of “our sins” rather than “my sins.”</a:t>
            </a:r>
          </a:p>
          <a:p>
            <a:pPr marL="274320" indent="-274320"/>
            <a:r>
              <a:rPr lang="en-US" dirty="0"/>
              <a:t>9.  So God will forgive and restore, but they will have to suffer the consequences of their iniquity.</a:t>
            </a:r>
          </a:p>
          <a:p>
            <a:pPr marL="274320" indent="-274320"/>
            <a:endParaRPr lang="en-US" dirty="0"/>
          </a:p>
          <a:p>
            <a:pPr marL="274320" indent="-274320"/>
            <a:r>
              <a:rPr lang="en-US" b="1" dirty="0"/>
              <a:t>Q3:  What is Asaph’s concern for the name of God?</a:t>
            </a:r>
          </a:p>
          <a:p>
            <a:pPr marL="274320" indent="-274320"/>
            <a:r>
              <a:rPr lang="en-US" dirty="0"/>
              <a:t>1.  Asaph is concerned for the glory and honor of God’s name.</a:t>
            </a:r>
          </a:p>
          <a:p>
            <a:pPr marL="274320" indent="-274320"/>
            <a:r>
              <a:rPr lang="en-US" dirty="0"/>
              <a:t>2.  He wants God to reverse the damage and dishonor that His name has suffered.</a:t>
            </a:r>
          </a:p>
          <a:p>
            <a:pPr marL="274320" indent="-274320"/>
            <a:r>
              <a:rPr lang="en-US" dirty="0"/>
              <a:t>3.  And here he realizes that God has allowed His name to be dishonored, not because God is weak, but because His people have sinned.</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19</a:t>
            </a:fld>
            <a:endParaRPr lang="en-US" dirty="0"/>
          </a:p>
        </p:txBody>
      </p:sp>
    </p:spTree>
    <p:extLst>
      <p:ext uri="{BB962C8B-B14F-4D97-AF65-F5344CB8AC3E}">
        <p14:creationId xmlns:p14="http://schemas.microsoft.com/office/powerpoint/2010/main" val="4059618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Where does Asaph put his trust to resolve the problem that God’s name has been dishonored? </a:t>
            </a:r>
          </a:p>
          <a:p>
            <a:pPr marL="274320" indent="-274320"/>
            <a:r>
              <a:rPr lang="en-US" dirty="0"/>
              <a:t>1.  He is still trusting in God as his king and savior.  </a:t>
            </a:r>
          </a:p>
          <a:p>
            <a:pPr marL="274320" indent="-274320"/>
            <a:r>
              <a:rPr lang="en-US" dirty="0"/>
              <a:t>2.  He reminds himself and his readers of God’s covenant promises, and trusts in God to make good on those promises.</a:t>
            </a:r>
          </a:p>
          <a:p>
            <a:pPr marL="274320" indent="-274320"/>
            <a:r>
              <a:rPr lang="en-US" dirty="0"/>
              <a:t>3.  He trusts that God will defend His own cause in His own time.</a:t>
            </a:r>
          </a:p>
          <a:p>
            <a:pPr marL="274320" indent="-274320"/>
            <a:r>
              <a:rPr lang="en-US" dirty="0"/>
              <a:t>4.  And indeed, He will.</a:t>
            </a:r>
          </a:p>
          <a:p>
            <a:pPr marL="274320" indent="-274320"/>
            <a:r>
              <a:rPr lang="en-US" dirty="0"/>
              <a:t>5.  Now let’s look at Psalm 79</a:t>
            </a:r>
          </a:p>
          <a:p>
            <a:pPr marL="274320" indent="-274320"/>
            <a:r>
              <a:rPr lang="en-US" dirty="0"/>
              <a:t>[Go to next slide.] </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20</a:t>
            </a:fld>
            <a:endParaRPr lang="en-US" dirty="0"/>
          </a:p>
        </p:txBody>
      </p:sp>
    </p:spTree>
    <p:extLst>
      <p:ext uri="{BB962C8B-B14F-4D97-AF65-F5344CB8AC3E}">
        <p14:creationId xmlns:p14="http://schemas.microsoft.com/office/powerpoint/2010/main" val="2542659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80000"/>
              </a:lnSpc>
              <a:defRPr/>
            </a:pPr>
            <a:r>
              <a:rPr lang="en-US" b="1" dirty="0"/>
              <a:t>B2:</a:t>
            </a:r>
          </a:p>
          <a:p>
            <a:pPr marL="274320" indent="-274320" eaLnBrk="1" hangingPunct="1">
              <a:lnSpc>
                <a:spcPct val="80000"/>
              </a:lnSpc>
              <a:defRPr/>
            </a:pPr>
            <a:r>
              <a:rPr lang="en-US" dirty="0"/>
              <a:t>1.  This psalm appears to be composed by one of the Jewish captives in the land of Babylon.</a:t>
            </a:r>
          </a:p>
          <a:p>
            <a:pPr marL="274320" indent="-274320" eaLnBrk="1" hangingPunct="1">
              <a:lnSpc>
                <a:spcPct val="80000"/>
              </a:lnSpc>
              <a:defRPr/>
            </a:pPr>
            <a:r>
              <a:rPr lang="en-US" dirty="0"/>
              <a:t>2.  Let’s go back and read the first three verses of this psalm:</a:t>
            </a:r>
          </a:p>
          <a:p>
            <a:pPr marL="274320" indent="-274320" eaLnBrk="1" hangingPunct="1">
              <a:lnSpc>
                <a:spcPct val="80000"/>
              </a:lnSpc>
              <a:defRPr/>
            </a:pPr>
            <a:r>
              <a:rPr lang="en-US" b="1" dirty="0"/>
              <a:t>Psalm 137:1-3 NLT</a:t>
            </a:r>
            <a:r>
              <a:rPr lang="en-US" dirty="0"/>
              <a:t> - Beside the rivers of Babylon, we sat and wept as we thought of Jerusalem. 2 We put away our harps, hanging them on the branches of poplar trees. 3 For our captors demanded a song from us. Our tormentors insisted on a joyful hymn: "Sing us one of those songs of Jerusalem!“</a:t>
            </a:r>
          </a:p>
          <a:p>
            <a:pPr marL="274320" indent="-274320" eaLnBrk="1" hangingPunct="1">
              <a:lnSpc>
                <a:spcPct val="80000"/>
              </a:lnSpc>
              <a:defRPr/>
            </a:pPr>
            <a:r>
              <a:rPr lang="en-US" dirty="0"/>
              <a:t>3.  And then our memory text: “How shall we sing the Lord’s song in a strange land?”</a:t>
            </a:r>
          </a:p>
          <a:p>
            <a:pPr marL="274320" indent="-274320" eaLnBrk="1" hangingPunct="1">
              <a:lnSpc>
                <a:spcPct val="80000"/>
              </a:lnSpc>
              <a:defRPr/>
            </a:pPr>
            <a:r>
              <a:rPr lang="en-US" dirty="0"/>
              <a:t>4.  Here they are in the land of Babylon, surrounded by Babylonians, who were now their masters.</a:t>
            </a:r>
          </a:p>
          <a:p>
            <a:pPr marL="274320" indent="-274320" eaLnBrk="1" hangingPunct="1">
              <a:lnSpc>
                <a:spcPct val="80000"/>
              </a:lnSpc>
              <a:defRPr/>
            </a:pPr>
            <a:r>
              <a:rPr lang="en-US" dirty="0"/>
              <a:t>5.  They were in a pagan culture surrounded by pagan religions, seeing temples constructed to the pagan gods.</a:t>
            </a:r>
          </a:p>
          <a:p>
            <a:pPr marL="274320" indent="-274320" eaLnBrk="1" hangingPunct="1">
              <a:lnSpc>
                <a:spcPct val="80000"/>
              </a:lnSpc>
              <a:defRPr/>
            </a:pPr>
            <a:r>
              <a:rPr lang="en-US" dirty="0"/>
              <a:t>6.  And the implication of the Babylonians was that their pagan gods were more powerful than Yahweh because they had destroyed Yahweh’s temple, had removed the sacred vessels, and had carried off Yahweh’s people into captivity.</a:t>
            </a:r>
          </a:p>
          <a:p>
            <a:pPr marL="274320" indent="-274320" eaLnBrk="1" hangingPunct="1">
              <a:lnSpc>
                <a:spcPct val="80000"/>
              </a:lnSpc>
              <a:defRPr/>
            </a:pPr>
            <a:r>
              <a:rPr lang="en-US" dirty="0"/>
              <a:t>7.  So the Babylonians mocked them: “Sing us a happy song about Jerusalem and the temple of Yahweh.”</a:t>
            </a:r>
          </a:p>
          <a:p>
            <a:pPr marL="274320" indent="-274320" eaLnBrk="1" hangingPunct="1">
              <a:lnSpc>
                <a:spcPct val="80000"/>
              </a:lnSpc>
              <a:defRPr/>
            </a:pPr>
            <a:r>
              <a:rPr lang="en-US" dirty="0"/>
              <a:t>8.  And the psalmist laments, “How can we sing Yahweh’s song in a pagan land that has overthrown Yahweh’s temple?”</a:t>
            </a:r>
          </a:p>
          <a:p>
            <a:pPr marL="274320" indent="-274320" eaLnBrk="1" hangingPunct="1">
              <a:lnSpc>
                <a:spcPct val="80000"/>
              </a:lnSpc>
              <a:defRPr/>
            </a:pPr>
            <a:endParaRPr lang="en-US" dirty="0"/>
          </a:p>
          <a:p>
            <a:pPr marL="274320" indent="-274320" eaLnBrk="1" hangingPunct="1">
              <a:lnSpc>
                <a:spcPct val="80000"/>
              </a:lnSpc>
              <a:defRPr/>
            </a:pPr>
            <a:r>
              <a:rPr lang="en-US" b="1" dirty="0"/>
              <a:t>B3:</a:t>
            </a:r>
          </a:p>
          <a:p>
            <a:pPr marL="274320" indent="-274320" eaLnBrk="1" hangingPunct="1">
              <a:lnSpc>
                <a:spcPct val="80000"/>
              </a:lnSpc>
              <a:defRPr/>
            </a:pPr>
            <a:r>
              <a:rPr lang="en-US" dirty="0"/>
              <a:t>1.  Do you think he’s ready to give up on Yahweh and accept one of the Babylonian gods as superior?</a:t>
            </a:r>
          </a:p>
          <a:p>
            <a:pPr marL="274320" indent="-274320" eaLnBrk="1" hangingPunct="1">
              <a:lnSpc>
                <a:spcPct val="80000"/>
              </a:lnSpc>
              <a:defRPr/>
            </a:pPr>
            <a:r>
              <a:rPr lang="en-US" dirty="0"/>
              <a:t>2.  Is he going to blame Yahweh for allowing the Babylonians to be victorious?</a:t>
            </a:r>
          </a:p>
          <a:p>
            <a:pPr marL="274320" indent="-274320" eaLnBrk="1" hangingPunct="1">
              <a:lnSpc>
                <a:spcPct val="80000"/>
              </a:lnSpc>
              <a:defRPr/>
            </a:pPr>
            <a:r>
              <a:rPr lang="en-US" dirty="0"/>
              <a:t>3.  What does he know from prophecy that will happen to Babylon?</a:t>
            </a:r>
          </a:p>
          <a:p>
            <a:pPr marL="274320" indent="-274320" eaLnBrk="1" hangingPunct="1">
              <a:lnSpc>
                <a:spcPct val="80000"/>
              </a:lnSpc>
              <a:defRPr/>
            </a:pPr>
            <a:r>
              <a:rPr lang="en-US" dirty="0"/>
              <a:t>4.  Babylon will not rule forever.  </a:t>
            </a:r>
          </a:p>
          <a:p>
            <a:pPr marL="274320" indent="-274320" eaLnBrk="1" hangingPunct="1">
              <a:lnSpc>
                <a:spcPct val="80000"/>
              </a:lnSpc>
              <a:defRPr/>
            </a:pPr>
            <a:r>
              <a:rPr lang="en-US" dirty="0"/>
              <a:t>5.  Their day of defeat will soon come at the hands of the Medes and Persian.</a:t>
            </a:r>
          </a:p>
          <a:p>
            <a:pPr marL="274320" indent="-274320" eaLnBrk="1" hangingPunct="1">
              <a:lnSpc>
                <a:spcPct val="80000"/>
              </a:lnSpc>
              <a:defRPr/>
            </a:pPr>
            <a:r>
              <a:rPr lang="en-US" dirty="0"/>
              <a:t>6.  The captivity is only for 70 years.</a:t>
            </a:r>
          </a:p>
          <a:p>
            <a:pPr marL="274320" indent="-274320" eaLnBrk="1" hangingPunct="1">
              <a:lnSpc>
                <a:spcPct val="80000"/>
              </a:lnSpc>
              <a:defRPr/>
            </a:pPr>
            <a:r>
              <a:rPr lang="en-US" dirty="0"/>
              <a:t>7.  God has not given up on His covenant people.</a:t>
            </a:r>
          </a:p>
          <a:p>
            <a:pPr marL="274320" indent="-274320" eaLnBrk="1" hangingPunct="1">
              <a:lnSpc>
                <a:spcPct val="80000"/>
              </a:lnSpc>
              <a:defRPr/>
            </a:pPr>
            <a:r>
              <a:rPr lang="en-US" dirty="0"/>
              <a:t>8.  He is disciplining them as a loving father disciplines his son.</a:t>
            </a:r>
          </a:p>
          <a:p>
            <a:pPr marL="274320" indent="-274320" eaLnBrk="1" hangingPunct="1">
              <a:lnSpc>
                <a:spcPct val="80000"/>
              </a:lnSpc>
              <a:defRPr/>
            </a:pPr>
            <a:r>
              <a:rPr lang="en-US" dirty="0"/>
              <a:t>9.  He will restore them and restore Jerusalem and the temple.</a:t>
            </a:r>
          </a:p>
          <a:p>
            <a:pPr marL="274320" indent="-274320" eaLnBrk="1" hangingPunct="1">
              <a:lnSpc>
                <a:spcPct val="80000"/>
              </a:lnSpc>
              <a:defRPr/>
            </a:pPr>
            <a:r>
              <a:rPr lang="en-US" dirty="0"/>
              <a:t>10. The psalmist may remember:</a:t>
            </a:r>
          </a:p>
          <a:p>
            <a:pPr marL="274320" indent="-274320" eaLnBrk="1" hangingPunct="1">
              <a:lnSpc>
                <a:spcPct val="80000"/>
              </a:lnSpc>
              <a:defRPr/>
            </a:pPr>
            <a:r>
              <a:rPr lang="en-US" b="1" dirty="0"/>
              <a:t>Psalm 30:5 NKJV</a:t>
            </a:r>
            <a:r>
              <a:rPr lang="en-US" dirty="0"/>
              <a:t> - 5 For His anger is but for a moment, His favor is for life; Weeping may endure for a night, But joy comes in the morning.</a:t>
            </a:r>
          </a:p>
          <a:p>
            <a:pPr marL="274320" indent="-274320" eaLnBrk="1" hangingPunct="1">
              <a:lnSpc>
                <a:spcPct val="80000"/>
              </a:lnSpc>
              <a:defRPr/>
            </a:pPr>
            <a:r>
              <a:rPr lang="en-US" dirty="0"/>
              <a:t>11. So we see the consolation of the captives in verse 8 of this same psalm</a:t>
            </a:r>
          </a:p>
          <a:p>
            <a:pPr marL="274320" indent="-274320" eaLnBrk="1" hangingPunct="1">
              <a:lnSpc>
                <a:spcPct val="80000"/>
              </a:lnSpc>
              <a:defRPr/>
            </a:pPr>
            <a:r>
              <a:rPr lang="en-US" b="1" dirty="0"/>
              <a:t>Psalm 137:8 NLT </a:t>
            </a:r>
            <a:r>
              <a:rPr lang="en-US" dirty="0"/>
              <a:t>- 8 O Babylon, you will be destroyed. Happy is the one who pays you back for what you have done to us.</a:t>
            </a:r>
          </a:p>
          <a:p>
            <a:pPr marL="274320" indent="-274320" eaLnBrk="1" hangingPunct="1">
              <a:lnSpc>
                <a:spcPct val="80000"/>
              </a:lnSpc>
              <a:defRPr/>
            </a:pPr>
            <a:endParaRPr lang="en-US" dirty="0"/>
          </a:p>
          <a:p>
            <a:pPr marL="274320" indent="-274320" eaLnBrk="1" hangingPunct="1">
              <a:lnSpc>
                <a:spcPct val="80000"/>
              </a:lnSpc>
              <a:defRPr/>
            </a:pPr>
            <a:r>
              <a:rPr lang="en-US" b="1" dirty="0"/>
              <a:t>B4: </a:t>
            </a:r>
          </a:p>
          <a:p>
            <a:pPr marL="274320" indent="-274320" eaLnBrk="1" hangingPunct="1">
              <a:lnSpc>
                <a:spcPct val="80000"/>
              </a:lnSpc>
              <a:defRPr/>
            </a:pPr>
            <a:r>
              <a:rPr lang="en-US" dirty="0"/>
              <a:t>1.  Our land is becoming increasingly secular.</a:t>
            </a:r>
          </a:p>
          <a:p>
            <a:pPr marL="274320" indent="-274320" eaLnBrk="1" hangingPunct="1">
              <a:lnSpc>
                <a:spcPct val="80000"/>
              </a:lnSpc>
              <a:defRPr/>
            </a:pPr>
            <a:r>
              <a:rPr lang="en-US" dirty="0"/>
              <a:t>2.  While most of our land still believes in God, the institutions of power are becoming increasingly atheistic.</a:t>
            </a:r>
          </a:p>
          <a:p>
            <a:pPr marL="274320" indent="-274320" eaLnBrk="1" hangingPunct="1">
              <a:lnSpc>
                <a:spcPct val="80000"/>
              </a:lnSpc>
              <a:defRPr/>
            </a:pPr>
            <a:r>
              <a:rPr lang="en-US" dirty="0"/>
              <a:t>3.  The government, legacy media, big tech, educational institutions, corporations are all pushing a secular, godless worldview that promotes individual autonomy, sexual perversion, and evil in contrast to Christian morality.</a:t>
            </a:r>
          </a:p>
          <a:p>
            <a:pPr marL="274320" indent="-274320" eaLnBrk="1" hangingPunct="1">
              <a:lnSpc>
                <a:spcPct val="80000"/>
              </a:lnSpc>
              <a:defRPr/>
            </a:pPr>
            <a:r>
              <a:rPr lang="en-US" dirty="0"/>
              <a:t>4.  And even those who say they believe in God often don’t believe in the God of the Bible.</a:t>
            </a:r>
          </a:p>
          <a:p>
            <a:pPr marL="274320" indent="-274320" eaLnBrk="1" hangingPunct="1">
              <a:lnSpc>
                <a:spcPct val="80000"/>
              </a:lnSpc>
              <a:defRPr/>
            </a:pPr>
            <a:r>
              <a:rPr lang="en-US" dirty="0"/>
              <a:t>5.  Take a look at the graphic on the next slide.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78723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Where does Asaph leave his questions about returning honor and glory to the name of Yahweh.</a:t>
            </a:r>
          </a:p>
          <a:p>
            <a:pPr marL="274320" indent="-274320"/>
            <a:r>
              <a:rPr lang="en-US" dirty="0"/>
              <a:t>1.  He trusts in the Lord to restore His people, His city, His temple, His promised land, and remove the scorn of their neighbors.</a:t>
            </a:r>
          </a:p>
          <a:p>
            <a:pPr marL="274320" indent="-274320"/>
            <a:r>
              <a:rPr lang="en-US" dirty="0"/>
              <a:t>2.  He is confident that eventually the Lord will act to restore all that has been lost and receive the praise of His restored people from generation to generation.</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21</a:t>
            </a:fld>
            <a:endParaRPr lang="en-US" dirty="0"/>
          </a:p>
        </p:txBody>
      </p:sp>
    </p:spTree>
    <p:extLst>
      <p:ext uri="{BB962C8B-B14F-4D97-AF65-F5344CB8AC3E}">
        <p14:creationId xmlns:p14="http://schemas.microsoft.com/office/powerpoint/2010/main" val="3250065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is going through Asaph’s mind here when it seems that God is not present in times of distress?</a:t>
            </a:r>
          </a:p>
          <a:p>
            <a:pPr marL="274320" indent="-274320"/>
            <a:r>
              <a:rPr lang="en-US" dirty="0"/>
              <a:t>1.  He is questioning, “Has God changed?”</a:t>
            </a:r>
          </a:p>
          <a:p>
            <a:pPr marL="274320" indent="-274320"/>
            <a:r>
              <a:rPr lang="en-US" dirty="0"/>
              <a:t>2.  The God he has known in the past is accepting, kind, loving, gracious, compassionate, and He keeps His promises.</a:t>
            </a:r>
          </a:p>
          <a:p>
            <a:pPr marL="274320" indent="-274320"/>
            <a:r>
              <a:rPr lang="en-US" dirty="0"/>
              <a:t>3.  Now in his distress, he questions if God’s character has changed.</a:t>
            </a:r>
          </a:p>
          <a:p>
            <a:pPr marL="274320" indent="-274320"/>
            <a:r>
              <a:rPr lang="en-US" dirty="0"/>
              <a:t>4.  Because he doesn’t feel the acceptance, kindness, love and compassion of God in his current situation he wonders if God is the same yesterday, today, and forever.</a:t>
            </a:r>
          </a:p>
          <a:p>
            <a:pPr marL="274320" indent="-274320"/>
            <a:r>
              <a:rPr lang="en-US" dirty="0"/>
              <a:t>5.  So his question is, God have you changed?</a:t>
            </a:r>
          </a:p>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22</a:t>
            </a:fld>
            <a:endParaRPr lang="en-US" dirty="0"/>
          </a:p>
        </p:txBody>
      </p:sp>
    </p:spTree>
    <p:extLst>
      <p:ext uri="{BB962C8B-B14F-4D97-AF65-F5344CB8AC3E}">
        <p14:creationId xmlns:p14="http://schemas.microsoft.com/office/powerpoint/2010/main" val="2369796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dirty="0"/>
              <a:t>1.  And then in the rest of the psalm, Asaph launches into the miraculous way that Yahweh led His people out of Egyptian bondage and across the Red Sea into the Promised Land.</a:t>
            </a:r>
          </a:p>
          <a:p>
            <a:pPr marL="274320" indent="-274320"/>
            <a:endParaRPr lang="en-US" dirty="0"/>
          </a:p>
          <a:p>
            <a:pPr marL="274320" indent="-274320"/>
            <a:r>
              <a:rPr lang="en-US" b="1" dirty="0"/>
              <a:t>Q1: When you are tempted to doubt the goodness of God, what anchors of faith do you recall?</a:t>
            </a:r>
          </a:p>
          <a:p>
            <a:pPr marL="274320" indent="-274320"/>
            <a:r>
              <a:rPr lang="en-US" dirty="0"/>
              <a:t>1.  My two anchors are the word of God and the order, complexity, design, beauty, and precision of the creation He put together.</a:t>
            </a:r>
          </a:p>
          <a:p>
            <a:pPr marL="274320" indent="-274320"/>
            <a:r>
              <a:rPr lang="en-US" dirty="0"/>
              <a:t>2.  When it comes to the immutability of God, the Bible is clear that His character does not change.</a:t>
            </a:r>
          </a:p>
          <a:p>
            <a:pPr marL="274320" indent="-274320"/>
            <a:r>
              <a:rPr lang="en-US" dirty="0"/>
              <a:t>3.  He is a God of holiness and love from beginning to end.</a:t>
            </a:r>
          </a:p>
          <a:p>
            <a:pPr marL="274320" indent="-274320"/>
            <a:r>
              <a:rPr lang="en-US" b="1" dirty="0"/>
              <a:t>Malachi 3:6 KJV </a:t>
            </a:r>
            <a:r>
              <a:rPr lang="en-US" dirty="0"/>
              <a:t>-  For I am the LORD, I change not.</a:t>
            </a:r>
          </a:p>
          <a:p>
            <a:pPr marL="274320" indent="-274320"/>
            <a:r>
              <a:rPr lang="en-US" dirty="0"/>
              <a:t>4.  God is not capricious.  He is consistent.</a:t>
            </a:r>
          </a:p>
          <a:p>
            <a:pPr marL="274320" indent="-274320"/>
            <a:r>
              <a:rPr lang="en-US" dirty="0"/>
              <a:t>5.  Jesus reflects the fulness of the Fathers character.</a:t>
            </a:r>
          </a:p>
          <a:p>
            <a:pPr marL="274320" indent="-274320"/>
            <a:r>
              <a:rPr lang="en-US" dirty="0"/>
              <a:t>6.  He is described in:</a:t>
            </a:r>
          </a:p>
          <a:p>
            <a:pPr marL="274320" indent="-274320"/>
            <a:r>
              <a:rPr lang="en-US" b="1" dirty="0"/>
              <a:t>Hebrews 13:8 KJV</a:t>
            </a:r>
            <a:r>
              <a:rPr lang="en-US" dirty="0"/>
              <a:t> - Jesus Christ the same yesterday, and to day, and for ever.</a:t>
            </a:r>
          </a:p>
          <a:p>
            <a:pPr marL="274320" indent="-274320"/>
            <a:r>
              <a:rPr lang="en-US" dirty="0"/>
              <a:t>7.  The same God that created the universe and led His people out of Egypt is the same God to whom we pray today.</a:t>
            </a:r>
          </a:p>
          <a:p>
            <a:pPr marL="274320" indent="-274320"/>
            <a:r>
              <a:rPr lang="en-US" dirty="0"/>
              <a:t>8.  He has a plan and purpose for this Creation and He is working out our redemption through Jesus Christ our Lord.</a:t>
            </a:r>
          </a:p>
          <a:p>
            <a:pPr marL="274320" indent="-274320"/>
            <a:r>
              <a:rPr lang="en-US" dirty="0"/>
              <a:t>9.  So let’s hang onto Jesus because God’s promises are sure and are all “yes” in Christ. (2 Cor 1:20)</a:t>
            </a:r>
          </a:p>
          <a:p>
            <a:pPr marL="274320" indent="-274320"/>
            <a:r>
              <a:rPr lang="en-US" dirty="0"/>
              <a:t>10. So hear this Asaph:</a:t>
            </a:r>
          </a:p>
          <a:p>
            <a:pPr marL="731520" lvl="1" indent="-274320"/>
            <a:r>
              <a:rPr lang="en-US" dirty="0"/>
              <a:t>Has the Lord rejected me forever? No! (He accepts me in Christ)</a:t>
            </a:r>
          </a:p>
          <a:p>
            <a:pPr marL="731520" lvl="1" indent="-274320"/>
            <a:r>
              <a:rPr lang="en-US" dirty="0"/>
              <a:t>Will He never again be kind to me? No! (He invites me to be His Friend)</a:t>
            </a:r>
          </a:p>
          <a:p>
            <a:pPr marL="731520" lvl="1" indent="-274320"/>
            <a:r>
              <a:rPr lang="en-US" dirty="0"/>
              <a:t>Is His unfailing love gone forever? No! (For God so loved the world.)</a:t>
            </a:r>
          </a:p>
          <a:p>
            <a:pPr marL="731520" lvl="1" indent="-274320"/>
            <a:r>
              <a:rPr lang="en-US" dirty="0"/>
              <a:t>Have His promises permanently failed? No! (All His promises are yes in Christ)</a:t>
            </a:r>
          </a:p>
          <a:p>
            <a:pPr marL="731520" lvl="1" indent="-274320"/>
            <a:r>
              <a:rPr lang="en-US" dirty="0"/>
              <a:t>Has God forgotten to be gracious? No! (His amazing grace justifies me by faith)</a:t>
            </a:r>
          </a:p>
          <a:p>
            <a:pPr marL="731520" lvl="1" indent="-274320"/>
            <a:r>
              <a:rPr lang="en-US" dirty="0"/>
              <a:t>Has He slammed the door on His compassion? No! (His mercies are new every morning.)</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23</a:t>
            </a:fld>
            <a:endParaRPr lang="en-US" dirty="0"/>
          </a:p>
        </p:txBody>
      </p:sp>
    </p:spTree>
    <p:extLst>
      <p:ext uri="{BB962C8B-B14F-4D97-AF65-F5344CB8AC3E}">
        <p14:creationId xmlns:p14="http://schemas.microsoft.com/office/powerpoint/2010/main" val="744572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dirty="0"/>
              <a:t>1.  Here we have a breakdown of the beliefs of adults in the USA.</a:t>
            </a:r>
          </a:p>
          <a:p>
            <a:pPr marL="274320" indent="-274320"/>
            <a:r>
              <a:rPr lang="en-US" dirty="0"/>
              <a:t>2.  These data are from surveys in 2017 by the Pew research center.</a:t>
            </a:r>
          </a:p>
          <a:p>
            <a:pPr marL="274320" indent="-274320"/>
            <a:r>
              <a:rPr lang="en-US" dirty="0"/>
              <a:t>3.  So 80% say they believe in God, and about 20% say they do not.</a:t>
            </a:r>
          </a:p>
          <a:p>
            <a:pPr marL="274320" indent="-274320"/>
            <a:r>
              <a:rPr lang="en-US" dirty="0"/>
              <a:t>4.  But of the 80% who say they believe in God, only 56% believe in the God of the Bible: 23% say they believe in some higher power or spiritual force.</a:t>
            </a:r>
          </a:p>
          <a:p>
            <a:pPr marL="274320" indent="-274320"/>
            <a:r>
              <a:rPr lang="en-US" dirty="0"/>
              <a:t>5.  Of the 19% who say they don’t believe in God, almost half, 9%, say they believe in some higher power or spiritual force.</a:t>
            </a:r>
          </a:p>
          <a:p>
            <a:pPr marL="274320" indent="-274320"/>
            <a:r>
              <a:rPr lang="en-US" dirty="0"/>
              <a:t>6.  Only about 10% are atheists in the traditional sense that do not believe in any higher power or spiritual force.</a:t>
            </a:r>
          </a:p>
          <a:p>
            <a:pPr marL="274320" indent="-274320"/>
            <a:r>
              <a:rPr lang="en-US" dirty="0"/>
              <a:t>7.  </a:t>
            </a:r>
            <a:r>
              <a:rPr lang="en-US" b="1" dirty="0"/>
              <a:t>So the point is</a:t>
            </a:r>
            <a:r>
              <a:rPr lang="en-US" dirty="0"/>
              <a:t>: here in our country, only a little over half, 56%, believe in the God of the Bible while 33% believe in some higher power or spiritual force.</a:t>
            </a:r>
          </a:p>
          <a:p>
            <a:pPr marL="274320" indent="-274320"/>
            <a:r>
              <a:rPr lang="en-US" dirty="0"/>
              <a:t>8.  Five and a half people out of ten believe in the God of the Bible; 4.5 people out of ten do not believe in the God of the Bible.</a:t>
            </a:r>
          </a:p>
          <a:p>
            <a:pPr marL="274320" indent="-274320"/>
            <a:r>
              <a:rPr lang="en-US" dirty="0"/>
              <a:t>9.  This is a far cry from the Christian Pilgrims that came to our shores seeking religious liberty and believing in the God of the Bible.</a:t>
            </a:r>
          </a:p>
          <a:p>
            <a:pPr marL="274320" indent="-274320"/>
            <a:r>
              <a:rPr lang="en-US" dirty="0"/>
              <a:t>10. One more point here: This is what people say they believe in a survey.</a:t>
            </a:r>
          </a:p>
          <a:p>
            <a:pPr marL="274320" indent="-274320"/>
            <a:r>
              <a:rPr lang="en-US" dirty="0"/>
              <a:t>11. In practice, there are many people who claim to believe in God but live as if there is no God.</a:t>
            </a:r>
          </a:p>
          <a:p>
            <a:pPr marL="274320" indent="-274320"/>
            <a:r>
              <a:rPr lang="en-US" dirty="0"/>
              <a:t>12. These are what I would call practical atheists.  </a:t>
            </a:r>
          </a:p>
          <a:p>
            <a:pPr marL="274320" indent="-274320"/>
            <a:r>
              <a:rPr lang="en-US" dirty="0"/>
              <a:t>13. And I think that the practical atheists in our country probably account for the majority of people.</a:t>
            </a:r>
          </a:p>
          <a:p>
            <a:pPr marL="274320" indent="-274320"/>
            <a:r>
              <a:rPr lang="en-US" dirty="0"/>
              <a:t>14. Our country is becoming increasingly secular as the anti-Christian woke left has taken over the levers of power in our government and educational institutions.</a:t>
            </a:r>
          </a:p>
          <a:p>
            <a:pPr marL="274320" indent="-274320"/>
            <a:r>
              <a:rPr lang="en-US" dirty="0"/>
              <a:t>15. To cite just one example from this week: Six peaceful pro-life protesters at an abortion clinic have been charged with a federal felony for praying and singing hymns and asking moms not to abort their babies. These pro-life activists have now been found guilty of a misdemeanor FACE Act charge, as well as a felony “conspiracy against rights” charge, which carries with it the possibility of up to 11 years in prison and fines up to $250,000.</a:t>
            </a:r>
          </a:p>
          <a:p>
            <a:pPr marL="274320" indent="-274320"/>
            <a:r>
              <a:rPr lang="en-US" dirty="0"/>
              <a:t>16.  Our land is becoming increasingly strange to Christian morality and values.</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3</a:t>
            </a:fld>
            <a:endParaRPr lang="en-US" dirty="0"/>
          </a:p>
        </p:txBody>
      </p:sp>
    </p:spTree>
    <p:extLst>
      <p:ext uri="{BB962C8B-B14F-4D97-AF65-F5344CB8AC3E}">
        <p14:creationId xmlns:p14="http://schemas.microsoft.com/office/powerpoint/2010/main" val="3857991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dirty="0"/>
              <a:t>We will look at Ps. 73, 74, 79, and 77 in our lesson today.  </a:t>
            </a:r>
          </a:p>
          <a:p>
            <a:pPr marL="274320" indent="-274320"/>
            <a:r>
              <a:rPr lang="en-US" dirty="0"/>
              <a:t>All of these psalms were written by Asaph.</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4</a:t>
            </a:fld>
            <a:endParaRPr lang="en-US" dirty="0"/>
          </a:p>
        </p:txBody>
      </p:sp>
    </p:spTree>
    <p:extLst>
      <p:ext uri="{BB962C8B-B14F-4D97-AF65-F5344CB8AC3E}">
        <p14:creationId xmlns:p14="http://schemas.microsoft.com/office/powerpoint/2010/main" val="4279383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 </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dirty="0"/>
              <a:t>1.  Examples abound of those who are wicked profiting by their wickedness</a:t>
            </a:r>
          </a:p>
          <a:p>
            <a:pPr marL="274320" indent="-274320"/>
            <a:r>
              <a:rPr lang="en-US" baseline="0" dirty="0"/>
              <a:t>2.  Bernie Madoff ran a Ponzi scheme that netted him millions from his investors before he ended up in jail.</a:t>
            </a:r>
          </a:p>
          <a:p>
            <a:pPr marL="274320" indent="-274320"/>
            <a:r>
              <a:rPr lang="en-US" baseline="0" dirty="0"/>
              <a:t>3.  Sam Bankman-Fried did the same thing with crypto currency before he was indited and convicted on seven counts of fraud including wire fraud, commodities fraud, securities fraud, money laundering, and campaign finance law violations.  </a:t>
            </a:r>
          </a:p>
          <a:p>
            <a:pPr marL="274320" indent="-274320"/>
            <a:r>
              <a:rPr lang="en-US" baseline="0" dirty="0"/>
              <a:t>4.  Drug lords, pimps, and human traffickers profit off of illicit trade.</a:t>
            </a:r>
          </a:p>
          <a:p>
            <a:pPr marL="274320" indent="-274320"/>
            <a:r>
              <a:rPr lang="en-US" baseline="0" dirty="0"/>
              <a:t>5.  Murderers and mobsters like Whitey Bulger live a life of ease for years.</a:t>
            </a:r>
          </a:p>
          <a:p>
            <a:pPr marL="274320" indent="-274320"/>
            <a:r>
              <a:rPr lang="en-US" baseline="0" dirty="0"/>
              <a:t>6.  Bank robbers have money they don’t have to work for.</a:t>
            </a:r>
            <a:endParaRPr lang="en-US" dirty="0"/>
          </a:p>
          <a:p>
            <a:pPr marL="274320" indent="-274320"/>
            <a:r>
              <a:rPr lang="en-US" dirty="0"/>
              <a:t>7.  Hugh Heffner lived</a:t>
            </a:r>
            <a:r>
              <a:rPr lang="en-US" baseline="0" dirty="0"/>
              <a:t> in the Playboy Mansion with a lot of beautiful sexy girls before he died in 2017.</a:t>
            </a:r>
            <a:endParaRPr lang="en-US" dirty="0"/>
          </a:p>
          <a:p>
            <a:pPr marL="274320" indent="-274320"/>
            <a:r>
              <a:rPr lang="en-US" b="0" dirty="0"/>
              <a:t>8.  The Mexican drug cartels are making millions off of the crisis at our southern boarder while 100,000 Americans die of drug overdoses each year.</a:t>
            </a:r>
          </a:p>
          <a:p>
            <a:pPr marL="274320" indent="-274320"/>
            <a:r>
              <a:rPr lang="en-US" b="0" dirty="0"/>
              <a:t>9.  Our society is full of scammers trying to make money off of the elderly and the unsuspecting, to say nothing of scams to steal government money for hard working taxpayers.</a:t>
            </a:r>
          </a:p>
          <a:p>
            <a:pPr marL="274320" indent="-274320"/>
            <a:endParaRPr lang="en-US" b="1" dirty="0"/>
          </a:p>
          <a:p>
            <a:pPr marL="274320" indent="-274320"/>
            <a:r>
              <a:rPr lang="en-US" b="1" dirty="0"/>
              <a:t>B3: </a:t>
            </a:r>
          </a:p>
          <a:p>
            <a:pPr marL="274320" indent="-274320"/>
            <a:r>
              <a:rPr lang="en-US" b="0" dirty="0"/>
              <a:t>[See notes on linked slide.]</a:t>
            </a:r>
          </a:p>
          <a:p>
            <a:pPr marL="274320" indent="-274320"/>
            <a:endParaRPr lang="en-US" b="0" dirty="0"/>
          </a:p>
          <a:p>
            <a:pPr marL="274320" indent="-274320"/>
            <a:r>
              <a:rPr lang="en-US" b="1" dirty="0"/>
              <a:t>B4: </a:t>
            </a:r>
          </a:p>
          <a:p>
            <a:pPr marL="274320" indent="-274320">
              <a:defRPr/>
            </a:pPr>
            <a:r>
              <a:rPr lang="en-US" dirty="0"/>
              <a:t>1.  In the sanctuary, he saw that God does not ignore sin, but holds sinners accountable.</a:t>
            </a:r>
          </a:p>
          <a:p>
            <a:pPr marL="274320" indent="-274320">
              <a:defRPr/>
            </a:pPr>
            <a:r>
              <a:rPr lang="en-US" dirty="0"/>
              <a:t>2.  The sanctuary service taught that the wages of sin is death.</a:t>
            </a:r>
          </a:p>
          <a:p>
            <a:pPr marL="274320" indent="-274320">
              <a:defRPr/>
            </a:pPr>
            <a:r>
              <a:rPr lang="en-US" dirty="0"/>
              <a:t>3.  In His grace and mercy, God has provided a substitute to bear our sins and pay the penalty for sin.</a:t>
            </a:r>
          </a:p>
          <a:p>
            <a:pPr marL="274320" indent="-274320">
              <a:defRPr/>
            </a:pPr>
            <a:r>
              <a:rPr lang="en-US" dirty="0"/>
              <a:t>4.  But on the Day of Atonement, those who refused to repent and have their sins atoned for by the blood of the Lord’s goat were cut off from God’s people.</a:t>
            </a:r>
          </a:p>
          <a:p>
            <a:pPr marL="274320" indent="-274320"/>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57447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0" dirty="0"/>
          </a:p>
          <a:p>
            <a:pPr marL="274320" indent="-274320"/>
            <a:r>
              <a:rPr lang="en-US" b="1" dirty="0"/>
              <a:t>B3:</a:t>
            </a:r>
          </a:p>
          <a:p>
            <a:pPr marL="274320" indent="-274320"/>
            <a:r>
              <a:rPr lang="en-US" b="0" dirty="0"/>
              <a:t>[See notes on linked slide.]</a:t>
            </a:r>
          </a:p>
          <a:p>
            <a:pPr marL="274320" indent="-274320"/>
            <a:endParaRPr lang="en-US" b="0" dirty="0"/>
          </a:p>
          <a:p>
            <a:pPr marL="274320" indent="-274320"/>
            <a:r>
              <a:rPr lang="en-US" b="1" dirty="0"/>
              <a:t>B4:</a:t>
            </a:r>
          </a:p>
          <a:p>
            <a:pPr marL="274320" indent="-274320"/>
            <a:r>
              <a:rPr lang="en-US" b="0" dirty="0"/>
              <a:t>1.  We would do well to take a cue from Asaph in his desire to see God’s name glorified.</a:t>
            </a:r>
          </a:p>
          <a:p>
            <a:pPr marL="274320" indent="-274320"/>
            <a:r>
              <a:rPr lang="en-US" b="0" dirty="0"/>
              <a:t>2.  The chief end of man is to glorify God and enjoy Him forever.</a:t>
            </a:r>
          </a:p>
          <a:p>
            <a:pPr marL="274320" indent="-274320"/>
            <a:r>
              <a:rPr lang="en-US" b="0" dirty="0"/>
              <a:t>3.  Paul instructs us:</a:t>
            </a:r>
          </a:p>
          <a:p>
            <a:pPr marL="274320" indent="-274320"/>
            <a:r>
              <a:rPr lang="en-US" b="1" dirty="0"/>
              <a:t>1 Corinthians 10:31 ESV </a:t>
            </a:r>
            <a:r>
              <a:rPr lang="en-US" b="0" dirty="0"/>
              <a:t>- 31 So, whether you eat or drink, or whatever you do, do all to the glory of God.</a:t>
            </a:r>
          </a:p>
          <a:p>
            <a:pPr marL="274320" indent="-274320"/>
            <a:r>
              <a:rPr lang="en-US" b="0" dirty="0"/>
              <a:t>4.  In all of our actions and words, we want to make God look good to those who are watching.</a:t>
            </a:r>
          </a:p>
          <a:p>
            <a:pPr marL="274320" indent="-274320"/>
            <a:r>
              <a:rPr lang="en-US" b="0" dirty="0"/>
              <a:t>5.  Let you light so shine before men that they may see your good works and glorify your Father which is in heaven.  (Matt 5:16)</a:t>
            </a:r>
          </a:p>
          <a:p>
            <a:pPr marL="274320" indent="-274320"/>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30960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7</a:t>
            </a:fld>
            <a:endParaRPr lang="en-US" dirty="0"/>
          </a:p>
        </p:txBody>
      </p:sp>
    </p:spTree>
    <p:extLst>
      <p:ext uri="{BB962C8B-B14F-4D97-AF65-F5344CB8AC3E}">
        <p14:creationId xmlns:p14="http://schemas.microsoft.com/office/powerpoint/2010/main" val="1289390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14218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06985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slide" Target="slide20.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17.xml"/><Relationship Id="rId4" Type="http://schemas.openxmlformats.org/officeDocument/2006/relationships/slide" Target="slide1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slide" Target="slide23.xml"/><Relationship Id="rId4" Type="http://schemas.openxmlformats.org/officeDocument/2006/relationships/slide" Target="slide2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5FAEF-7E96-4BD6-9FDF-4B611944AD65}"/>
              </a:ext>
            </a:extLst>
          </p:cNvPr>
          <p:cNvSpPr>
            <a:spLocks noGrp="1"/>
          </p:cNvSpPr>
          <p:nvPr>
            <p:ph type="ctrTitle"/>
          </p:nvPr>
        </p:nvSpPr>
        <p:spPr/>
        <p:txBody>
          <a:bodyPr/>
          <a:lstStyle/>
          <a:p>
            <a:r>
              <a:rPr lang="en-US" dirty="0"/>
              <a:t>Psalms</a:t>
            </a:r>
          </a:p>
        </p:txBody>
      </p:sp>
      <p:sp>
        <p:nvSpPr>
          <p:cNvPr id="3" name="Subtitle 2">
            <a:extLst>
              <a:ext uri="{FF2B5EF4-FFF2-40B4-BE49-F238E27FC236}">
                <a16:creationId xmlns:a16="http://schemas.microsoft.com/office/drawing/2014/main" id="{B4E3C7B8-D982-4C44-958A-7A450720603E}"/>
              </a:ext>
            </a:extLst>
          </p:cNvPr>
          <p:cNvSpPr>
            <a:spLocks noGrp="1"/>
          </p:cNvSpPr>
          <p:nvPr>
            <p:ph type="subTitle" idx="1"/>
          </p:nvPr>
        </p:nvSpPr>
        <p:spPr>
          <a:xfrm>
            <a:off x="4191000" y="3581400"/>
            <a:ext cx="4495800" cy="1752600"/>
          </a:xfrm>
        </p:spPr>
        <p:txBody>
          <a:bodyPr/>
          <a:lstStyle/>
          <a:p>
            <a:r>
              <a:rPr lang="en-US" dirty="0"/>
              <a:t>Lesson 5</a:t>
            </a:r>
          </a:p>
          <a:p>
            <a:r>
              <a:rPr lang="en-US" dirty="0"/>
              <a:t> Singing the Lord’s Song in a Strange Land</a:t>
            </a:r>
          </a:p>
        </p:txBody>
      </p:sp>
    </p:spTree>
    <p:extLst>
      <p:ext uri="{BB962C8B-B14F-4D97-AF65-F5344CB8AC3E}">
        <p14:creationId xmlns:p14="http://schemas.microsoft.com/office/powerpoint/2010/main" val="1965342998"/>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59BFF-06B0-4CC9-8ADD-A90BD86A65FE}"/>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83B2B91B-A055-4928-A435-352D23D0EB48}"/>
              </a:ext>
            </a:extLst>
          </p:cNvPr>
          <p:cNvSpPr>
            <a:spLocks noGrp="1"/>
          </p:cNvSpPr>
          <p:nvPr>
            <p:ph idx="1"/>
          </p:nvPr>
        </p:nvSpPr>
        <p:spPr>
          <a:xfrm>
            <a:off x="3429000" y="1600200"/>
            <a:ext cx="5715000" cy="5257800"/>
          </a:xfrm>
        </p:spPr>
        <p:txBody>
          <a:bodyPr>
            <a:normAutofit fontScale="70000" lnSpcReduction="20000"/>
          </a:bodyPr>
          <a:lstStyle/>
          <a:p>
            <a:r>
              <a:rPr lang="en-US" dirty="0"/>
              <a:t>Asaph recognizes the need for corporate repentance and asks for forgiveness and restoration and ends both of these psalms by trusting in God to keep His covenant and restore His honor in His time.</a:t>
            </a:r>
          </a:p>
          <a:p>
            <a:r>
              <a:rPr lang="en-US" dirty="0"/>
              <a:t>In Psalm 77, Asaph is feeling abandoned by God and questions if God has changed. </a:t>
            </a:r>
          </a:p>
          <a:p>
            <a:r>
              <a:rPr lang="en-US" dirty="0"/>
              <a:t>His perspective changes when he begins to focus on the things God has done and specifically on God’s deliverance of His people from Egypt. </a:t>
            </a:r>
          </a:p>
          <a:p>
            <a:r>
              <a:rPr lang="en-US" dirty="0"/>
              <a:t>We too need anchors for our faith that we can return to when we are tempted to doubt.</a:t>
            </a:r>
          </a:p>
          <a:p>
            <a:r>
              <a:rPr lang="en-US" dirty="0"/>
              <a:t>When doubts arise for you, will you follow Asaph’s words: “I will consider all your works and meditate on all your mighty deeds." </a:t>
            </a:r>
          </a:p>
        </p:txBody>
      </p:sp>
    </p:spTree>
    <p:extLst>
      <p:ext uri="{BB962C8B-B14F-4D97-AF65-F5344CB8AC3E}">
        <p14:creationId xmlns:p14="http://schemas.microsoft.com/office/powerpoint/2010/main" val="1475087255"/>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3BDE8-5D95-45FC-9481-2633D5967675}"/>
              </a:ext>
            </a:extLst>
          </p:cNvPr>
          <p:cNvSpPr>
            <a:spLocks noGrp="1"/>
          </p:cNvSpPr>
          <p:nvPr>
            <p:ph type="title"/>
          </p:nvPr>
        </p:nvSpPr>
        <p:spPr/>
        <p:txBody>
          <a:bodyPr/>
          <a:lstStyle/>
          <a:p>
            <a:r>
              <a:rPr lang="en-US" dirty="0"/>
              <a:t>Psalm 73:3-5, 7, 12 NLT</a:t>
            </a:r>
          </a:p>
        </p:txBody>
      </p:sp>
      <p:sp>
        <p:nvSpPr>
          <p:cNvPr id="3" name="Content Placeholder 2">
            <a:extLst>
              <a:ext uri="{FF2B5EF4-FFF2-40B4-BE49-F238E27FC236}">
                <a16:creationId xmlns:a16="http://schemas.microsoft.com/office/drawing/2014/main" id="{22C8C5A7-5C7D-4CC1-9A59-8B6867A83FD9}"/>
              </a:ext>
            </a:extLst>
          </p:cNvPr>
          <p:cNvSpPr>
            <a:spLocks noGrp="1"/>
          </p:cNvSpPr>
          <p:nvPr>
            <p:ph idx="1"/>
          </p:nvPr>
        </p:nvSpPr>
        <p:spPr/>
        <p:txBody>
          <a:bodyPr>
            <a:normAutofit fontScale="92500" lnSpcReduction="10000"/>
          </a:bodyPr>
          <a:lstStyle/>
          <a:p>
            <a:r>
              <a:rPr lang="en-US" dirty="0"/>
              <a:t>For I envied the proud when I saw them prosper despite their wickedness. </a:t>
            </a:r>
            <a:r>
              <a:rPr lang="en-US" baseline="30000" dirty="0"/>
              <a:t>4</a:t>
            </a:r>
            <a:r>
              <a:rPr lang="en-US" dirty="0"/>
              <a:t> They seem to live such painless lives; their bodies are so healthy and strong. </a:t>
            </a:r>
            <a:r>
              <a:rPr lang="en-US" baseline="30000" dirty="0"/>
              <a:t>5</a:t>
            </a:r>
            <a:r>
              <a:rPr lang="en-US" dirty="0"/>
              <a:t> They don't have troubles like other people; they're not plagued with problems like everyone else. ... </a:t>
            </a:r>
            <a:r>
              <a:rPr lang="en-US" baseline="30000" dirty="0"/>
              <a:t>7</a:t>
            </a:r>
            <a:r>
              <a:rPr lang="en-US" dirty="0"/>
              <a:t> These fat cats have everything their hearts could ever wish for! ... </a:t>
            </a:r>
            <a:r>
              <a:rPr lang="en-US" baseline="30000" dirty="0"/>
              <a:t>12</a:t>
            </a:r>
            <a:r>
              <a:rPr lang="en-US" dirty="0"/>
              <a:t> Look at these wicked people--enjoying a life of ease while their riches multiply.  [</a:t>
            </a:r>
            <a:r>
              <a:rPr lang="en-US" dirty="0">
                <a:hlinkClick r:id="rId3" action="ppaction://hlinksldjump"/>
              </a:rPr>
              <a:t>R</a:t>
            </a:r>
            <a:r>
              <a:rPr lang="en-US" dirty="0"/>
              <a:t>]</a:t>
            </a:r>
          </a:p>
        </p:txBody>
      </p:sp>
    </p:spTree>
    <p:extLst>
      <p:ext uri="{BB962C8B-B14F-4D97-AF65-F5344CB8AC3E}">
        <p14:creationId xmlns:p14="http://schemas.microsoft.com/office/powerpoint/2010/main" val="2327542434"/>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Psalm 73:16-19 NLT</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dirty="0"/>
              <a:t>So I tried to understand why the wicked prosper. But what a difficult task it is! </a:t>
            </a:r>
            <a:r>
              <a:rPr lang="en-US" baseline="30000" dirty="0"/>
              <a:t>17</a:t>
            </a:r>
            <a:r>
              <a:rPr lang="en-US" dirty="0"/>
              <a:t> Then I went into your sanctuary, O God, and I finally understood the destiny of the wicked. </a:t>
            </a:r>
            <a:r>
              <a:rPr lang="en-US" baseline="30000" dirty="0"/>
              <a:t>18</a:t>
            </a:r>
            <a:r>
              <a:rPr lang="en-US" dirty="0"/>
              <a:t> Truly, you put them on a slippery path and send them sliding over the cliff to destruction. </a:t>
            </a:r>
            <a:r>
              <a:rPr lang="en-US" baseline="30000" dirty="0"/>
              <a:t>19</a:t>
            </a:r>
            <a:r>
              <a:rPr lang="en-US" dirty="0"/>
              <a:t> In an instant they are destroyed, completely swept away by terrors.  </a:t>
            </a:r>
            <a:r>
              <a:rPr 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a:p>
            <a:endParaRPr lang="en-US" dirty="0"/>
          </a:p>
        </p:txBody>
      </p:sp>
    </p:spTree>
    <p:extLst>
      <p:ext uri="{BB962C8B-B14F-4D97-AF65-F5344CB8AC3E}">
        <p14:creationId xmlns:p14="http://schemas.microsoft.com/office/powerpoint/2010/main" val="2812542036"/>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626114" name="Rectangle 2">
            <a:extLst>
              <a:ext uri="{FF2B5EF4-FFF2-40B4-BE49-F238E27FC236}">
                <a16:creationId xmlns:a16="http://schemas.microsoft.com/office/drawing/2014/main" id="{B22C4924-F7F7-4D67-B216-A76AD718DDE5}"/>
              </a:ext>
            </a:extLst>
          </p:cNvPr>
          <p:cNvSpPr>
            <a:spLocks noGrp="1" noChangeArrowheads="1"/>
          </p:cNvSpPr>
          <p:nvPr>
            <p:ph type="title"/>
          </p:nvPr>
        </p:nvSpPr>
        <p:spPr>
          <a:xfrm>
            <a:off x="990600" y="533400"/>
            <a:ext cx="7162800" cy="990600"/>
          </a:xfrm>
        </p:spPr>
        <p:txBody>
          <a:bodyPr/>
          <a:lstStyle/>
          <a:p>
            <a:r>
              <a:rPr lang="en-US" altLang="en-US" dirty="0"/>
              <a:t>Psalm 73:24-28 NLT</a:t>
            </a:r>
          </a:p>
        </p:txBody>
      </p:sp>
      <p:sp>
        <p:nvSpPr>
          <p:cNvPr id="1626115" name="Rectangle 3">
            <a:extLst>
              <a:ext uri="{FF2B5EF4-FFF2-40B4-BE49-F238E27FC236}">
                <a16:creationId xmlns:a16="http://schemas.microsoft.com/office/drawing/2014/main" id="{765C24BF-1A8A-481F-995E-9DCEFA889918}"/>
              </a:ext>
            </a:extLst>
          </p:cNvPr>
          <p:cNvSpPr>
            <a:spLocks noGrp="1" noChangeArrowheads="1"/>
          </p:cNvSpPr>
          <p:nvPr>
            <p:ph idx="1"/>
          </p:nvPr>
        </p:nvSpPr>
        <p:spPr>
          <a:xfrm>
            <a:off x="609600" y="1905000"/>
            <a:ext cx="7924800" cy="4572000"/>
          </a:xfrm>
        </p:spPr>
        <p:txBody>
          <a:bodyPr>
            <a:normAutofit fontScale="92500" lnSpcReduction="10000"/>
          </a:bodyPr>
          <a:lstStyle/>
          <a:p>
            <a:pPr>
              <a:lnSpc>
                <a:spcPct val="90000"/>
              </a:lnSpc>
            </a:pPr>
            <a:r>
              <a:rPr lang="en-US" altLang="en-US" dirty="0"/>
              <a:t>You guide me with your counsel, leading me to a glorious destiny. </a:t>
            </a:r>
            <a:r>
              <a:rPr lang="en-US" altLang="en-US" baseline="30000" dirty="0"/>
              <a:t>25</a:t>
            </a:r>
            <a:r>
              <a:rPr lang="en-US" altLang="en-US" dirty="0"/>
              <a:t> Whom have I in heaven but you? I desire you more than anything on earth. </a:t>
            </a:r>
            <a:r>
              <a:rPr lang="en-US" altLang="en-US" baseline="30000" dirty="0"/>
              <a:t>26</a:t>
            </a:r>
            <a:r>
              <a:rPr lang="en-US" altLang="en-US" dirty="0"/>
              <a:t> My health may fail, and my spirit may grow weak, but God remains the strength of my heart; he is mine forever. </a:t>
            </a:r>
            <a:r>
              <a:rPr lang="en-US" altLang="en-US" baseline="30000" dirty="0"/>
              <a:t>27</a:t>
            </a:r>
            <a:r>
              <a:rPr lang="en-US" altLang="en-US" dirty="0"/>
              <a:t> Those who desert him will perish, for you destroy those who abandon you. </a:t>
            </a:r>
            <a:r>
              <a:rPr lang="en-US" altLang="en-US" baseline="30000" dirty="0"/>
              <a:t>28</a:t>
            </a:r>
            <a:r>
              <a:rPr lang="en-US" altLang="en-US" dirty="0"/>
              <a:t> But as for me, how good it is to be near God! I have made the Sovereign LORD my shelter, and I will tell everyone about the wonderful things you do.  [</a:t>
            </a:r>
            <a:r>
              <a:rPr lang="en-US" altLang="en-US" dirty="0">
                <a:hlinkClick r:id="rId4" action="ppaction://hlinksldjump"/>
              </a:rPr>
              <a:t>R</a:t>
            </a:r>
            <a:r>
              <a:rPr lang="en-US" altLang="en-US" dirty="0"/>
              <a:t>] </a:t>
            </a:r>
          </a:p>
        </p:txBody>
      </p:sp>
    </p:spTree>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3DD6F-1D52-4C3F-AF36-F4073A850A36}"/>
              </a:ext>
            </a:extLst>
          </p:cNvPr>
          <p:cNvSpPr>
            <a:spLocks noGrp="1"/>
          </p:cNvSpPr>
          <p:nvPr>
            <p:ph type="title"/>
          </p:nvPr>
        </p:nvSpPr>
        <p:spPr/>
        <p:txBody>
          <a:bodyPr/>
          <a:lstStyle/>
          <a:p>
            <a:r>
              <a:rPr lang="en-US" dirty="0">
                <a:effectLst/>
              </a:rPr>
              <a:t>Psalm 74:3-7 NLT</a:t>
            </a:r>
            <a:endParaRPr lang="en-US" dirty="0"/>
          </a:p>
        </p:txBody>
      </p:sp>
      <p:sp>
        <p:nvSpPr>
          <p:cNvPr id="3" name="Content Placeholder 2">
            <a:extLst>
              <a:ext uri="{FF2B5EF4-FFF2-40B4-BE49-F238E27FC236}">
                <a16:creationId xmlns:a16="http://schemas.microsoft.com/office/drawing/2014/main" id="{7C0F4E34-67E6-444E-B0A1-907754B9CDB4}"/>
              </a:ext>
            </a:extLst>
          </p:cNvPr>
          <p:cNvSpPr>
            <a:spLocks noGrp="1"/>
          </p:cNvSpPr>
          <p:nvPr>
            <p:ph idx="1"/>
          </p:nvPr>
        </p:nvSpPr>
        <p:spPr/>
        <p:txBody>
          <a:bodyPr>
            <a:normAutofit fontScale="92500"/>
          </a:bodyPr>
          <a:lstStyle/>
          <a:p>
            <a:r>
              <a:rPr lang="en-US" dirty="0">
                <a:effectLst/>
              </a:rPr>
              <a:t>Walk through the awful ruins of the city; see how the enemy has destroyed your sanctuary. </a:t>
            </a:r>
            <a:r>
              <a:rPr lang="en-US" baseline="30000" dirty="0">
                <a:effectLst/>
              </a:rPr>
              <a:t>4</a:t>
            </a:r>
            <a:r>
              <a:rPr lang="en-US" dirty="0">
                <a:effectLst/>
              </a:rPr>
              <a:t> There your enemies shouted their victorious battle cries; there they set up their battle standards. </a:t>
            </a:r>
            <a:r>
              <a:rPr lang="en-US" baseline="30000" dirty="0">
                <a:effectLst/>
              </a:rPr>
              <a:t>5</a:t>
            </a:r>
            <a:r>
              <a:rPr lang="en-US" dirty="0">
                <a:effectLst/>
              </a:rPr>
              <a:t> They swung their axes like woodcutters in a forest. </a:t>
            </a:r>
            <a:r>
              <a:rPr lang="en-US" baseline="30000" dirty="0">
                <a:effectLst/>
              </a:rPr>
              <a:t>6</a:t>
            </a:r>
            <a:r>
              <a:rPr lang="en-US" dirty="0">
                <a:effectLst/>
              </a:rPr>
              <a:t> With axes and picks, they smashed the carved paneling. </a:t>
            </a:r>
            <a:r>
              <a:rPr lang="en-US" baseline="30000" dirty="0">
                <a:effectLst/>
              </a:rPr>
              <a:t>7</a:t>
            </a:r>
            <a:r>
              <a:rPr lang="en-US" dirty="0">
                <a:effectLst/>
              </a:rPr>
              <a:t> They burned your sanctuary to the ground. They defiled the place that bears your name.  </a:t>
            </a:r>
            <a:endParaRPr lang="en-US" dirty="0"/>
          </a:p>
        </p:txBody>
      </p:sp>
    </p:spTree>
    <p:extLst>
      <p:ext uri="{BB962C8B-B14F-4D97-AF65-F5344CB8AC3E}">
        <p14:creationId xmlns:p14="http://schemas.microsoft.com/office/powerpoint/2010/main" val="2514913103"/>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Psalm 79:1-4 NLT</a:t>
            </a:r>
          </a:p>
        </p:txBody>
      </p:sp>
      <p:sp>
        <p:nvSpPr>
          <p:cNvPr id="3" name="Content Placeholder 2"/>
          <p:cNvSpPr>
            <a:spLocks noGrp="1"/>
          </p:cNvSpPr>
          <p:nvPr>
            <p:ph idx="1"/>
          </p:nvPr>
        </p:nvSpPr>
        <p:spPr/>
        <p:txBody>
          <a:bodyPr>
            <a:normAutofit fontScale="92500" lnSpcReduction="20000"/>
          </a:bodyPr>
          <a:lstStyle/>
          <a:p>
            <a:r>
              <a:rPr lang="en-US" dirty="0">
                <a:effectLst>
                  <a:outerShdw blurRad="38100" dist="38100" dir="2700000" algn="tl">
                    <a:srgbClr val="000000">
                      <a:alpha val="43137"/>
                    </a:srgbClr>
                  </a:outerShdw>
                </a:effectLst>
              </a:rPr>
              <a:t>O God, pagan nations have conquered your land, your special possession. They have defiled your holy Temple and made Jerusalem a heap of ruins. </a:t>
            </a:r>
            <a:r>
              <a:rPr lang="en-US" baseline="30000" dirty="0">
                <a:effectLst>
                  <a:outerShdw blurRad="38100" dist="38100" dir="2700000" algn="tl">
                    <a:srgbClr val="000000">
                      <a:alpha val="43137"/>
                    </a:srgbClr>
                  </a:outerShdw>
                </a:effectLst>
              </a:rPr>
              <a:t>2</a:t>
            </a:r>
            <a:r>
              <a:rPr lang="en-US" dirty="0">
                <a:effectLst>
                  <a:outerShdw blurRad="38100" dist="38100" dir="2700000" algn="tl">
                    <a:srgbClr val="000000">
                      <a:alpha val="43137"/>
                    </a:srgbClr>
                  </a:outerShdw>
                </a:effectLst>
              </a:rPr>
              <a:t> They have left the bodies of your servants as food for the birds of heaven. The flesh of your godly ones has become food for the wild animals. </a:t>
            </a:r>
            <a:r>
              <a:rPr lang="en-US" baseline="30000" dirty="0">
                <a:effectLst>
                  <a:outerShdw blurRad="38100" dist="38100" dir="2700000" algn="tl">
                    <a:srgbClr val="000000">
                      <a:alpha val="43137"/>
                    </a:srgbClr>
                  </a:outerShdw>
                </a:effectLst>
              </a:rPr>
              <a:t>3</a:t>
            </a:r>
            <a:r>
              <a:rPr lang="en-US" dirty="0">
                <a:effectLst>
                  <a:outerShdw blurRad="38100" dist="38100" dir="2700000" algn="tl">
                    <a:srgbClr val="000000">
                      <a:alpha val="43137"/>
                    </a:srgbClr>
                  </a:outerShdw>
                </a:effectLst>
              </a:rPr>
              <a:t> Blood has flowed like water all around Jerusalem; no one is left to bury the dead. </a:t>
            </a:r>
            <a:r>
              <a:rPr lang="en-US" baseline="30000" dirty="0">
                <a:effectLst>
                  <a:outerShdw blurRad="38100" dist="38100" dir="2700000" algn="tl">
                    <a:srgbClr val="000000">
                      <a:alpha val="43137"/>
                    </a:srgbClr>
                  </a:outerShdw>
                </a:effectLst>
              </a:rPr>
              <a:t>4</a:t>
            </a:r>
            <a:r>
              <a:rPr lang="en-US" dirty="0">
                <a:effectLst>
                  <a:outerShdw blurRad="38100" dist="38100" dir="2700000" algn="tl">
                    <a:srgbClr val="000000">
                      <a:alpha val="43137"/>
                    </a:srgbClr>
                  </a:outerShdw>
                </a:effectLst>
              </a:rPr>
              <a:t> We are mocked by our neighbors, an object of scorn and derision to those around us.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717123150"/>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FCC93-85DB-4FDD-AA76-137A01BA3024}"/>
              </a:ext>
            </a:extLst>
          </p:cNvPr>
          <p:cNvSpPr>
            <a:spLocks noGrp="1"/>
          </p:cNvSpPr>
          <p:nvPr>
            <p:ph type="title"/>
          </p:nvPr>
        </p:nvSpPr>
        <p:spPr/>
        <p:txBody>
          <a:bodyPr/>
          <a:lstStyle/>
          <a:p>
            <a:r>
              <a:rPr lang="en-US" dirty="0"/>
              <a:t>Psalm 74:10-11 NLT</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0D1DA65-6EC9-4AE5-9AB7-333C52E0C66C}"/>
              </a:ext>
            </a:extLst>
          </p:cNvPr>
          <p:cNvSpPr>
            <a:spLocks noGrp="1"/>
          </p:cNvSpPr>
          <p:nvPr>
            <p:ph idx="1"/>
          </p:nvPr>
        </p:nvSpPr>
        <p:spPr/>
        <p:txBody>
          <a:bodyPr>
            <a:normAutofit/>
          </a:bodyPr>
          <a:lstStyle/>
          <a:p>
            <a:r>
              <a:rPr lang="en-US" dirty="0"/>
              <a:t>How long, O God, will you allow our enemies to insult you? Will you let them dishonor your name forever? 11 Why do you hold back your strong right hand? Unleash your powerful fist and destroy them.  </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891575"/>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223CE-43B8-A59D-9C03-7F117E07F597}"/>
              </a:ext>
            </a:extLst>
          </p:cNvPr>
          <p:cNvSpPr>
            <a:spLocks noGrp="1"/>
          </p:cNvSpPr>
          <p:nvPr>
            <p:ph type="title"/>
          </p:nvPr>
        </p:nvSpPr>
        <p:spPr/>
        <p:txBody>
          <a:bodyPr/>
          <a:lstStyle/>
          <a:p>
            <a:r>
              <a:rPr lang="en-US" dirty="0"/>
              <a:t>Psalm 79:5-7 NLT</a:t>
            </a:r>
          </a:p>
        </p:txBody>
      </p:sp>
      <p:sp>
        <p:nvSpPr>
          <p:cNvPr id="3" name="Content Placeholder 2">
            <a:extLst>
              <a:ext uri="{FF2B5EF4-FFF2-40B4-BE49-F238E27FC236}">
                <a16:creationId xmlns:a16="http://schemas.microsoft.com/office/drawing/2014/main" id="{B92EB63F-FEDA-8D88-51F0-B0B70E9F82DE}"/>
              </a:ext>
            </a:extLst>
          </p:cNvPr>
          <p:cNvSpPr>
            <a:spLocks noGrp="1"/>
          </p:cNvSpPr>
          <p:nvPr>
            <p:ph idx="1"/>
          </p:nvPr>
        </p:nvSpPr>
        <p:spPr/>
        <p:txBody>
          <a:bodyPr>
            <a:normAutofit/>
          </a:bodyPr>
          <a:lstStyle/>
          <a:p>
            <a:r>
              <a:rPr lang="en-US" dirty="0"/>
              <a:t>O LORD, how long will you be angry with us? Forever? How long will your jealousy burn like fire? </a:t>
            </a:r>
            <a:r>
              <a:rPr lang="en-US" baseline="30000" dirty="0"/>
              <a:t>6</a:t>
            </a:r>
            <a:r>
              <a:rPr lang="en-US" dirty="0"/>
              <a:t> Pour out your wrath on the nations that refuse to acknowledge you--on kingdoms that do not call upon your name. </a:t>
            </a:r>
            <a:r>
              <a:rPr lang="en-US" baseline="30000" dirty="0"/>
              <a:t>7</a:t>
            </a:r>
            <a:r>
              <a:rPr lang="en-US" dirty="0"/>
              <a:t> For they have devoured your people Israel, making the land a desolate wilderness.  [</a:t>
            </a:r>
            <a:r>
              <a:rPr lang="en-US" dirty="0">
                <a:hlinkClick r:id="rId3" action="ppaction://hlinksldjump"/>
              </a:rPr>
              <a:t>R]</a:t>
            </a:r>
            <a:endParaRPr lang="en-US" dirty="0"/>
          </a:p>
        </p:txBody>
      </p:sp>
    </p:spTree>
    <p:extLst>
      <p:ext uri="{BB962C8B-B14F-4D97-AF65-F5344CB8AC3E}">
        <p14:creationId xmlns:p14="http://schemas.microsoft.com/office/powerpoint/2010/main" val="305216849"/>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46804-CCDA-B783-81B4-7485FB7544E9}"/>
              </a:ext>
            </a:extLst>
          </p:cNvPr>
          <p:cNvSpPr>
            <a:spLocks noGrp="1"/>
          </p:cNvSpPr>
          <p:nvPr>
            <p:ph type="title"/>
          </p:nvPr>
        </p:nvSpPr>
        <p:spPr/>
        <p:txBody>
          <a:bodyPr/>
          <a:lstStyle/>
          <a:p>
            <a:r>
              <a:rPr lang="en-US" dirty="0"/>
              <a:t>Psalm 79:8-9 NLT</a:t>
            </a:r>
          </a:p>
        </p:txBody>
      </p:sp>
      <p:sp>
        <p:nvSpPr>
          <p:cNvPr id="3" name="Content Placeholder 2">
            <a:extLst>
              <a:ext uri="{FF2B5EF4-FFF2-40B4-BE49-F238E27FC236}">
                <a16:creationId xmlns:a16="http://schemas.microsoft.com/office/drawing/2014/main" id="{82FEE874-8148-0562-6EFE-6BE2468FA1DE}"/>
              </a:ext>
            </a:extLst>
          </p:cNvPr>
          <p:cNvSpPr>
            <a:spLocks noGrp="1"/>
          </p:cNvSpPr>
          <p:nvPr>
            <p:ph idx="1"/>
          </p:nvPr>
        </p:nvSpPr>
        <p:spPr/>
        <p:txBody>
          <a:bodyPr>
            <a:normAutofit/>
          </a:bodyPr>
          <a:lstStyle/>
          <a:p>
            <a:r>
              <a:rPr lang="en-US" dirty="0"/>
              <a:t>Do not hold us guilty for the sins of our ancestors! Let your compassion quickly meet our needs, for we are on the brink of despair. </a:t>
            </a:r>
            <a:r>
              <a:rPr lang="en-US" baseline="30000" dirty="0"/>
              <a:t>9</a:t>
            </a:r>
            <a:r>
              <a:rPr lang="en-US" dirty="0"/>
              <a:t> Help us, O God of our salvation! Help us for the glory of your name. Save us and forgive our sins for the honor of your name.  [</a:t>
            </a:r>
            <a:r>
              <a:rPr lang="en-US" dirty="0">
                <a:hlinkClick r:id="rId3" action="ppaction://hlinksldjump"/>
              </a:rPr>
              <a:t>R</a:t>
            </a:r>
            <a:r>
              <a:rPr lang="en-US" dirty="0"/>
              <a:t>]</a:t>
            </a:r>
          </a:p>
        </p:txBody>
      </p:sp>
    </p:spTree>
    <p:extLst>
      <p:ext uri="{BB962C8B-B14F-4D97-AF65-F5344CB8AC3E}">
        <p14:creationId xmlns:p14="http://schemas.microsoft.com/office/powerpoint/2010/main" val="3294818077"/>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Text</a:t>
            </a:r>
            <a:br>
              <a:rPr lang="en-US" dirty="0"/>
            </a:br>
            <a:r>
              <a:rPr lang="en-US" dirty="0"/>
              <a:t>Psalm 137:4 KJV</a:t>
            </a:r>
          </a:p>
        </p:txBody>
      </p:sp>
      <p:sp>
        <p:nvSpPr>
          <p:cNvPr id="3" name="Content Placeholder 2"/>
          <p:cNvSpPr>
            <a:spLocks noGrp="1"/>
          </p:cNvSpPr>
          <p:nvPr>
            <p:ph idx="1"/>
          </p:nvPr>
        </p:nvSpPr>
        <p:spPr/>
        <p:txBody>
          <a:bodyPr>
            <a:normAutofit fontScale="92500" lnSpcReduction="20000"/>
          </a:bodyPr>
          <a:lstStyle/>
          <a:p>
            <a:r>
              <a:rPr lang="en-US" dirty="0"/>
              <a:t>How shall we sing the LORD'S song in a strange land?</a:t>
            </a:r>
          </a:p>
          <a:p>
            <a:r>
              <a:rPr lang="en-US" dirty="0"/>
              <a:t>What do you think might have been the circumstances of the psalmist who wrote these words?</a:t>
            </a:r>
          </a:p>
          <a:p>
            <a:r>
              <a:rPr lang="en-US" dirty="0"/>
              <a:t>What consolation do you think the psalmist arrives at in this difficult situation?</a:t>
            </a:r>
          </a:p>
          <a:p>
            <a:r>
              <a:rPr lang="en-US" dirty="0"/>
              <a:t>As you think about our own culture, how is our land becoming increasingly strange?</a:t>
            </a:r>
          </a:p>
          <a:p>
            <a:endParaRPr lang="en-US" dirty="0"/>
          </a:p>
          <a:p>
            <a:endParaRPr lang="en-US" dirty="0"/>
          </a:p>
        </p:txBody>
      </p:sp>
    </p:spTree>
    <p:extLst>
      <p:ext uri="{BB962C8B-B14F-4D97-AF65-F5344CB8AC3E}">
        <p14:creationId xmlns:p14="http://schemas.microsoft.com/office/powerpoint/2010/main" val="252126106"/>
      </p:ext>
    </p:extLst>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59AD4-1927-010A-9979-EAF940EE9B85}"/>
              </a:ext>
            </a:extLst>
          </p:cNvPr>
          <p:cNvSpPr>
            <a:spLocks noGrp="1"/>
          </p:cNvSpPr>
          <p:nvPr>
            <p:ph type="title"/>
          </p:nvPr>
        </p:nvSpPr>
        <p:spPr/>
        <p:txBody>
          <a:bodyPr/>
          <a:lstStyle/>
          <a:p>
            <a:r>
              <a:rPr lang="en-US" dirty="0"/>
              <a:t>Psalm 74:12, 20, 22-23 NLT</a:t>
            </a:r>
          </a:p>
        </p:txBody>
      </p:sp>
      <p:sp>
        <p:nvSpPr>
          <p:cNvPr id="3" name="Content Placeholder 2">
            <a:extLst>
              <a:ext uri="{FF2B5EF4-FFF2-40B4-BE49-F238E27FC236}">
                <a16:creationId xmlns:a16="http://schemas.microsoft.com/office/drawing/2014/main" id="{10257BFB-8179-FD21-F306-1F6032B52F43}"/>
              </a:ext>
            </a:extLst>
          </p:cNvPr>
          <p:cNvSpPr>
            <a:spLocks noGrp="1"/>
          </p:cNvSpPr>
          <p:nvPr>
            <p:ph idx="1"/>
          </p:nvPr>
        </p:nvSpPr>
        <p:spPr/>
        <p:txBody>
          <a:bodyPr>
            <a:normAutofit/>
          </a:bodyPr>
          <a:lstStyle/>
          <a:p>
            <a:r>
              <a:rPr lang="en-US" dirty="0"/>
              <a:t>You, O God, are my king from ages past, bringing salvation to the earth. ... 20 Remember your covenant promises, for the land is full of darkness and violence! ... 22 Arise, O God, and defend your cause. Remember how these fools insult you all day long. </a:t>
            </a:r>
            <a:r>
              <a:rPr lang="en-US" baseline="30000" dirty="0"/>
              <a:t>23</a:t>
            </a:r>
            <a:r>
              <a:rPr lang="en-US" dirty="0"/>
              <a:t> Don't overlook what your enemies have said …</a:t>
            </a:r>
          </a:p>
        </p:txBody>
      </p:sp>
    </p:spTree>
    <p:extLst>
      <p:ext uri="{BB962C8B-B14F-4D97-AF65-F5344CB8AC3E}">
        <p14:creationId xmlns:p14="http://schemas.microsoft.com/office/powerpoint/2010/main" val="104445617"/>
      </p:ext>
    </p:extLst>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8E4B9-0BE0-4F7C-41B2-230ACC4A5413}"/>
              </a:ext>
            </a:extLst>
          </p:cNvPr>
          <p:cNvSpPr>
            <a:spLocks noGrp="1"/>
          </p:cNvSpPr>
          <p:nvPr>
            <p:ph type="title"/>
          </p:nvPr>
        </p:nvSpPr>
        <p:spPr/>
        <p:txBody>
          <a:bodyPr/>
          <a:lstStyle/>
          <a:p>
            <a:r>
              <a:rPr lang="en-US" dirty="0"/>
              <a:t>Psalm 79:12-13 NLT</a:t>
            </a:r>
          </a:p>
        </p:txBody>
      </p:sp>
      <p:sp>
        <p:nvSpPr>
          <p:cNvPr id="3" name="Content Placeholder 2">
            <a:extLst>
              <a:ext uri="{FF2B5EF4-FFF2-40B4-BE49-F238E27FC236}">
                <a16:creationId xmlns:a16="http://schemas.microsoft.com/office/drawing/2014/main" id="{09CFFB9F-FCBB-745D-D48E-9D2C8C880745}"/>
              </a:ext>
            </a:extLst>
          </p:cNvPr>
          <p:cNvSpPr>
            <a:spLocks noGrp="1"/>
          </p:cNvSpPr>
          <p:nvPr>
            <p:ph idx="1"/>
          </p:nvPr>
        </p:nvSpPr>
        <p:spPr/>
        <p:txBody>
          <a:bodyPr/>
          <a:lstStyle/>
          <a:p>
            <a:r>
              <a:rPr lang="en-US" dirty="0"/>
              <a:t>O Lord, pay back our neighbors seven times for the scorn they have hurled at you. </a:t>
            </a:r>
            <a:r>
              <a:rPr lang="en-US" baseline="30000" dirty="0"/>
              <a:t>13</a:t>
            </a:r>
            <a:r>
              <a:rPr lang="en-US" dirty="0"/>
              <a:t> Then we your people, the sheep of your pasture, will thank you forever and ever, praising your greatness from generation to generation.  [</a:t>
            </a:r>
            <a:r>
              <a:rPr lang="en-US" dirty="0">
                <a:hlinkClick r:id="rId3" action="ppaction://hlinksldjump"/>
              </a:rPr>
              <a:t>R</a:t>
            </a:r>
            <a:r>
              <a:rPr lang="en-US" dirty="0"/>
              <a:t>]</a:t>
            </a:r>
          </a:p>
        </p:txBody>
      </p:sp>
    </p:spTree>
    <p:extLst>
      <p:ext uri="{BB962C8B-B14F-4D97-AF65-F5344CB8AC3E}">
        <p14:creationId xmlns:p14="http://schemas.microsoft.com/office/powerpoint/2010/main" val="110957445"/>
      </p:ext>
    </p:extLst>
  </p:cSld>
  <p:clrMapOvr>
    <a:masterClrMapping/>
  </p:clrMapOvr>
  <p:transition spd="med">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F79BA-4583-605B-EE66-50CC2F339644}"/>
              </a:ext>
            </a:extLst>
          </p:cNvPr>
          <p:cNvSpPr>
            <a:spLocks noGrp="1"/>
          </p:cNvSpPr>
          <p:nvPr>
            <p:ph type="title"/>
          </p:nvPr>
        </p:nvSpPr>
        <p:spPr/>
        <p:txBody>
          <a:bodyPr/>
          <a:lstStyle/>
          <a:p>
            <a:r>
              <a:rPr lang="en-US" dirty="0"/>
              <a:t>Psalm 77:7-9 NLT</a:t>
            </a:r>
          </a:p>
        </p:txBody>
      </p:sp>
      <p:sp>
        <p:nvSpPr>
          <p:cNvPr id="3" name="Content Placeholder 2">
            <a:extLst>
              <a:ext uri="{FF2B5EF4-FFF2-40B4-BE49-F238E27FC236}">
                <a16:creationId xmlns:a16="http://schemas.microsoft.com/office/drawing/2014/main" id="{80D98A38-3AA3-4BB9-249A-8A0432ACDA45}"/>
              </a:ext>
            </a:extLst>
          </p:cNvPr>
          <p:cNvSpPr>
            <a:spLocks noGrp="1"/>
          </p:cNvSpPr>
          <p:nvPr>
            <p:ph idx="1"/>
          </p:nvPr>
        </p:nvSpPr>
        <p:spPr/>
        <p:txBody>
          <a:bodyPr/>
          <a:lstStyle/>
          <a:p>
            <a:r>
              <a:rPr lang="en-US" dirty="0"/>
              <a:t>Has the Lord rejected me forever? Will he never again be kind to me? </a:t>
            </a:r>
            <a:r>
              <a:rPr lang="en-US" baseline="30000" dirty="0"/>
              <a:t>8</a:t>
            </a:r>
            <a:r>
              <a:rPr lang="en-US" dirty="0"/>
              <a:t> Is his unfailing love gone forever? Have his promises permanently failed? </a:t>
            </a:r>
            <a:r>
              <a:rPr lang="en-US" baseline="30000" dirty="0"/>
              <a:t>9</a:t>
            </a:r>
            <a:r>
              <a:rPr lang="en-US" dirty="0"/>
              <a:t> Has God forgotten to be gracious? Has he slammed the door on his compassion? [</a:t>
            </a:r>
            <a:r>
              <a:rPr lang="en-US" dirty="0">
                <a:hlinkClick r:id="rId3" action="ppaction://hlinksldjump"/>
              </a:rPr>
              <a:t>R</a:t>
            </a:r>
            <a:r>
              <a:rPr lang="en-US" dirty="0"/>
              <a:t>]</a:t>
            </a:r>
          </a:p>
        </p:txBody>
      </p:sp>
    </p:spTree>
    <p:extLst>
      <p:ext uri="{BB962C8B-B14F-4D97-AF65-F5344CB8AC3E}">
        <p14:creationId xmlns:p14="http://schemas.microsoft.com/office/powerpoint/2010/main" val="2563103001"/>
      </p:ext>
    </p:extLst>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4C291-FCB9-76A2-7A95-341F7AC10917}"/>
              </a:ext>
            </a:extLst>
          </p:cNvPr>
          <p:cNvSpPr>
            <a:spLocks noGrp="1"/>
          </p:cNvSpPr>
          <p:nvPr>
            <p:ph type="title"/>
          </p:nvPr>
        </p:nvSpPr>
        <p:spPr/>
        <p:txBody>
          <a:bodyPr/>
          <a:lstStyle/>
          <a:p>
            <a:r>
              <a:rPr lang="en-US" dirty="0"/>
              <a:t>Psalm 77:10-13 NIV</a:t>
            </a:r>
          </a:p>
        </p:txBody>
      </p:sp>
      <p:sp>
        <p:nvSpPr>
          <p:cNvPr id="3" name="Content Placeholder 2">
            <a:extLst>
              <a:ext uri="{FF2B5EF4-FFF2-40B4-BE49-F238E27FC236}">
                <a16:creationId xmlns:a16="http://schemas.microsoft.com/office/drawing/2014/main" id="{9AF2E8FD-E57E-8B7E-2419-8C796BE394D6}"/>
              </a:ext>
            </a:extLst>
          </p:cNvPr>
          <p:cNvSpPr>
            <a:spLocks noGrp="1"/>
          </p:cNvSpPr>
          <p:nvPr>
            <p:ph idx="1"/>
          </p:nvPr>
        </p:nvSpPr>
        <p:spPr/>
        <p:txBody>
          <a:bodyPr>
            <a:normAutofit/>
          </a:bodyPr>
          <a:lstStyle/>
          <a:p>
            <a:r>
              <a:rPr lang="en-US" dirty="0"/>
              <a:t>Then I thought, "To this I will appeal: the years when the Most High stretched out his right hand. </a:t>
            </a:r>
            <a:r>
              <a:rPr lang="en-US" baseline="30000" dirty="0"/>
              <a:t>11</a:t>
            </a:r>
            <a:r>
              <a:rPr lang="en-US" dirty="0"/>
              <a:t> I will remember the deeds of the LORD; yes, I will remember your miracles of long ago. </a:t>
            </a:r>
            <a:r>
              <a:rPr lang="en-US" baseline="30000" dirty="0"/>
              <a:t>12</a:t>
            </a:r>
            <a:r>
              <a:rPr lang="en-US" dirty="0"/>
              <a:t> I will consider all your works and meditate on all your mighty deeds." </a:t>
            </a:r>
            <a:r>
              <a:rPr lang="en-US" baseline="30000" dirty="0"/>
              <a:t>13</a:t>
            </a:r>
            <a:r>
              <a:rPr lang="en-US" dirty="0"/>
              <a:t> Your ways, God, are holy. What god is as great as our God? [</a:t>
            </a:r>
            <a:r>
              <a:rPr lang="en-US" dirty="0">
                <a:hlinkClick r:id="rId3" action="ppaction://hlinksldjump"/>
              </a:rPr>
              <a:t>R</a:t>
            </a:r>
            <a:r>
              <a:rPr lang="en-US" dirty="0"/>
              <a:t>]</a:t>
            </a:r>
          </a:p>
        </p:txBody>
      </p:sp>
    </p:spTree>
    <p:extLst>
      <p:ext uri="{BB962C8B-B14F-4D97-AF65-F5344CB8AC3E}">
        <p14:creationId xmlns:p14="http://schemas.microsoft.com/office/powerpoint/2010/main" val="128740572"/>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67632-7E37-8E28-CDA8-ED436A3FEC3F}"/>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E4BD9E54-24B0-4403-29E9-E48988D2A5E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301" y="609600"/>
            <a:ext cx="9083699" cy="5943600"/>
          </a:xfrm>
        </p:spPr>
      </p:pic>
    </p:spTree>
    <p:extLst>
      <p:ext uri="{BB962C8B-B14F-4D97-AF65-F5344CB8AC3E}">
        <p14:creationId xmlns:p14="http://schemas.microsoft.com/office/powerpoint/2010/main" val="1114396452"/>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60D36-2388-AC08-4334-6384730549FA}"/>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1B8E8C4C-98C0-09F3-CBC8-6C9F13747735}"/>
              </a:ext>
            </a:extLst>
          </p:cNvPr>
          <p:cNvSpPr>
            <a:spLocks noGrp="1"/>
          </p:cNvSpPr>
          <p:nvPr>
            <p:ph idx="1"/>
          </p:nvPr>
        </p:nvSpPr>
        <p:spPr/>
        <p:txBody>
          <a:bodyPr>
            <a:normAutofit fontScale="77500" lnSpcReduction="20000"/>
          </a:bodyPr>
          <a:lstStyle/>
          <a:p>
            <a:r>
              <a:rPr lang="en-US" dirty="0"/>
              <a:t>The psalms in our lesson this week cry out with honest questions to God.  Why do the innocent suffer? Why does God seem so far from me? Why do the wicked prosper? Have the promises of God failed?  All of these questions can be answered by recalling that we live in a fallen world under the curse of sin.  But have faith: God is working our His plan of redemption.    </a:t>
            </a:r>
          </a:p>
          <a:p>
            <a:pPr lvl="1"/>
            <a:r>
              <a:rPr lang="en-US" dirty="0"/>
              <a:t>Why do the wicked prosper? </a:t>
            </a:r>
          </a:p>
          <a:p>
            <a:pPr lvl="1"/>
            <a:r>
              <a:rPr lang="en-US" dirty="0"/>
              <a:t>Why does God tolerate dishonor?</a:t>
            </a:r>
          </a:p>
          <a:p>
            <a:pPr lvl="1"/>
            <a:r>
              <a:rPr lang="en-US" dirty="0"/>
              <a:t>Does God’s Goodness Change?</a:t>
            </a:r>
          </a:p>
          <a:p>
            <a:pPr lvl="1"/>
            <a:r>
              <a:rPr lang="en-US" dirty="0"/>
              <a:t>Summary</a:t>
            </a:r>
          </a:p>
        </p:txBody>
      </p:sp>
    </p:spTree>
    <p:extLst>
      <p:ext uri="{BB962C8B-B14F-4D97-AF65-F5344CB8AC3E}">
        <p14:creationId xmlns:p14="http://schemas.microsoft.com/office/powerpoint/2010/main" val="3550073823"/>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Prosperity of the Wicked</a:t>
            </a:r>
          </a:p>
        </p:txBody>
      </p:sp>
      <p:sp>
        <p:nvSpPr>
          <p:cNvPr id="3" name="Content Placeholder 2"/>
          <p:cNvSpPr>
            <a:spLocks noGrp="1"/>
          </p:cNvSpPr>
          <p:nvPr>
            <p:ph idx="1"/>
          </p:nvPr>
        </p:nvSpPr>
        <p:spPr>
          <a:xfrm>
            <a:off x="3505200" y="1676400"/>
            <a:ext cx="5562600" cy="5181600"/>
          </a:xfrm>
        </p:spPr>
        <p:txBody>
          <a:bodyPr>
            <a:normAutofit fontScale="70000" lnSpcReduction="20000"/>
          </a:bodyPr>
          <a:lstStyle/>
          <a:p>
            <a:r>
              <a:rPr lang="en-US" altLang="en-US" sz="3200" dirty="0"/>
              <a:t>What does Asaph see as he looks at the life of the wicked in Psalm 73?  (</a:t>
            </a:r>
            <a:r>
              <a:rPr lang="en-US" altLang="en-US" sz="3200" dirty="0">
                <a:hlinkClick r:id="rId4" action="ppaction://hlinksldjump"/>
              </a:rPr>
              <a:t>Ps 73:3-12</a:t>
            </a:r>
            <a:r>
              <a:rPr lang="en-US" altLang="en-US" sz="3200" dirty="0"/>
              <a:t>)</a:t>
            </a:r>
          </a:p>
          <a:p>
            <a:r>
              <a:rPr lang="en-US" altLang="en-US" dirty="0"/>
              <a:t>Do you see instances in our own time where the wicked seem to prosper more than the righteous?</a:t>
            </a:r>
          </a:p>
          <a:p>
            <a:pPr>
              <a:defRPr/>
            </a:pPr>
            <a:r>
              <a:rPr lang="en-US" dirty="0"/>
              <a:t>Where did the psalmist Asaph go to get a divine perspective on the wicked who prospered and the righteous who suffered? (</a:t>
            </a:r>
            <a:r>
              <a:rPr lang="en-US" dirty="0">
                <a:hlinkClick r:id="rId5" action="ppaction://hlinksldjump"/>
              </a:rPr>
              <a:t>Ps 73:16-19</a:t>
            </a:r>
            <a:r>
              <a:rPr lang="en-US" dirty="0"/>
              <a:t>)</a:t>
            </a:r>
          </a:p>
          <a:p>
            <a:pPr>
              <a:defRPr/>
            </a:pPr>
            <a:r>
              <a:rPr lang="en-US" dirty="0"/>
              <a:t>What do you think Asaph saw in the sanctuary that convinced him that God’s justice would prevail in the end?</a:t>
            </a:r>
          </a:p>
          <a:p>
            <a:pPr>
              <a:defRPr/>
            </a:pPr>
            <a:r>
              <a:rPr lang="en-US" altLang="en-US" sz="3200" dirty="0"/>
              <a:t>How does Asaph contrast his own end with the end of the wicked? (</a:t>
            </a:r>
            <a:r>
              <a:rPr lang="en-US" altLang="en-US" sz="3200" dirty="0">
                <a:hlinkClick r:id="rId6" action="ppaction://hlinksldjump"/>
              </a:rPr>
              <a:t>Ps 73:24-28</a:t>
            </a:r>
            <a:r>
              <a:rPr lang="en-US" altLang="en-US" sz="3200" dirty="0"/>
              <a:t>)</a:t>
            </a:r>
          </a:p>
          <a:p>
            <a:endParaRPr lang="en-US" altLang="en-US" sz="3200" dirty="0"/>
          </a:p>
          <a:p>
            <a:endParaRPr lang="en-US" dirty="0"/>
          </a:p>
        </p:txBody>
      </p:sp>
    </p:spTree>
    <p:extLst>
      <p:ext uri="{BB962C8B-B14F-4D97-AF65-F5344CB8AC3E}">
        <p14:creationId xmlns:p14="http://schemas.microsoft.com/office/powerpoint/2010/main" val="3882664668"/>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Damage to God’s Reputation</a:t>
            </a:r>
          </a:p>
        </p:txBody>
      </p:sp>
      <p:sp>
        <p:nvSpPr>
          <p:cNvPr id="3" name="Content Placeholder 2"/>
          <p:cNvSpPr>
            <a:spLocks noGrp="1"/>
          </p:cNvSpPr>
          <p:nvPr>
            <p:ph idx="1"/>
          </p:nvPr>
        </p:nvSpPr>
        <p:spPr>
          <a:xfrm>
            <a:off x="3505200" y="1676400"/>
            <a:ext cx="5562600" cy="4876800"/>
          </a:xfrm>
        </p:spPr>
        <p:txBody>
          <a:bodyPr>
            <a:normAutofit fontScale="77500" lnSpcReduction="20000"/>
          </a:bodyPr>
          <a:lstStyle/>
          <a:p>
            <a:r>
              <a:rPr lang="en-US" dirty="0"/>
              <a:t>What is the condition of) God’s sanctuary in Psalms 74 and 79? (</a:t>
            </a:r>
            <a:r>
              <a:rPr lang="en-US" dirty="0">
                <a:hlinkClick r:id="rId4" action="ppaction://hlinksldjump"/>
              </a:rPr>
              <a:t>Ps 74:3-7; 79:1-4</a:t>
            </a:r>
            <a:r>
              <a:rPr lang="en-US" dirty="0"/>
              <a:t>)</a:t>
            </a:r>
          </a:p>
          <a:p>
            <a:r>
              <a:rPr lang="en-US" dirty="0"/>
              <a:t>What question does this destruction raise in Asaph’s mind? (</a:t>
            </a:r>
            <a:r>
              <a:rPr lang="en-US" dirty="0">
                <a:hlinkClick r:id="rId5" action="ppaction://hlinksldjump"/>
              </a:rPr>
              <a:t>Ps 74:10-11; Ps 79:5-7</a:t>
            </a:r>
            <a:r>
              <a:rPr lang="en-US" dirty="0"/>
              <a:t>)</a:t>
            </a:r>
          </a:p>
          <a:p>
            <a:r>
              <a:rPr lang="en-US" dirty="0"/>
              <a:t>What insight to God’s inaction does Asaph consider in Ps 79? (</a:t>
            </a:r>
            <a:r>
              <a:rPr lang="en-US" dirty="0">
                <a:hlinkClick r:id="rId6" action="ppaction://hlinksldjump"/>
              </a:rPr>
              <a:t>Ps 79:8-9</a:t>
            </a:r>
            <a:r>
              <a:rPr lang="en-US" dirty="0"/>
              <a:t>)</a:t>
            </a:r>
          </a:p>
          <a:p>
            <a:r>
              <a:rPr lang="en-US" dirty="0"/>
              <a:t>How concerned should we be for the glory and honor of God’s name?</a:t>
            </a:r>
          </a:p>
          <a:p>
            <a:r>
              <a:rPr lang="en-US" dirty="0"/>
              <a:t>How does Asaph come to grips with his unanswered questions? (</a:t>
            </a:r>
            <a:r>
              <a:rPr lang="en-US" dirty="0">
                <a:hlinkClick r:id="rId7" action="ppaction://hlinksldjump"/>
              </a:rPr>
              <a:t>Ps 74:12-17; Ps 79:11</a:t>
            </a:r>
            <a:r>
              <a:rPr lang="en-US" dirty="0"/>
              <a:t>)</a:t>
            </a:r>
          </a:p>
          <a:p>
            <a:endParaRPr lang="en-US" dirty="0"/>
          </a:p>
        </p:txBody>
      </p:sp>
    </p:spTree>
    <p:extLst>
      <p:ext uri="{BB962C8B-B14F-4D97-AF65-F5344CB8AC3E}">
        <p14:creationId xmlns:p14="http://schemas.microsoft.com/office/powerpoint/2010/main" val="4130266323"/>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92457-7DA0-8C40-9C3E-185E3D9EF303}"/>
              </a:ext>
            </a:extLst>
          </p:cNvPr>
          <p:cNvSpPr>
            <a:spLocks noGrp="1"/>
          </p:cNvSpPr>
          <p:nvPr>
            <p:ph type="title"/>
          </p:nvPr>
        </p:nvSpPr>
        <p:spPr/>
        <p:txBody>
          <a:bodyPr/>
          <a:lstStyle/>
          <a:p>
            <a:r>
              <a:rPr lang="en-US" dirty="0"/>
              <a:t>A Consistent God</a:t>
            </a:r>
          </a:p>
        </p:txBody>
      </p:sp>
      <p:sp>
        <p:nvSpPr>
          <p:cNvPr id="3" name="Content Placeholder 2">
            <a:extLst>
              <a:ext uri="{FF2B5EF4-FFF2-40B4-BE49-F238E27FC236}">
                <a16:creationId xmlns:a16="http://schemas.microsoft.com/office/drawing/2014/main" id="{B9883238-1820-8B1A-A54D-8DA58760DCF1}"/>
              </a:ext>
            </a:extLst>
          </p:cNvPr>
          <p:cNvSpPr>
            <a:spLocks noGrp="1"/>
          </p:cNvSpPr>
          <p:nvPr>
            <p:ph idx="1"/>
          </p:nvPr>
        </p:nvSpPr>
        <p:spPr/>
        <p:txBody>
          <a:bodyPr>
            <a:normAutofit/>
          </a:bodyPr>
          <a:lstStyle/>
          <a:p>
            <a:r>
              <a:rPr lang="en-US" dirty="0"/>
              <a:t>What questions arise in Asaph’s mind when it seems that God is not there to help in his distress? (</a:t>
            </a:r>
            <a:r>
              <a:rPr lang="en-US" dirty="0">
                <a:hlinkClick r:id="rId4" action="ppaction://hlinksldjump"/>
              </a:rPr>
              <a:t>Ps 77:7-9</a:t>
            </a:r>
            <a:r>
              <a:rPr lang="en-US" dirty="0"/>
              <a:t>)</a:t>
            </a:r>
          </a:p>
          <a:p>
            <a:r>
              <a:rPr lang="en-US" dirty="0"/>
              <a:t>Where does Asaph find the answer to his questions on the immutability of God? (</a:t>
            </a:r>
            <a:r>
              <a:rPr lang="en-US" dirty="0">
                <a:hlinkClick r:id="rId5" action="ppaction://hlinksldjump"/>
              </a:rPr>
              <a:t>Ps 77:10-13</a:t>
            </a:r>
            <a:r>
              <a:rPr lang="en-US" dirty="0"/>
              <a:t>)</a:t>
            </a:r>
          </a:p>
        </p:txBody>
      </p:sp>
    </p:spTree>
    <p:extLst>
      <p:ext uri="{BB962C8B-B14F-4D97-AF65-F5344CB8AC3E}">
        <p14:creationId xmlns:p14="http://schemas.microsoft.com/office/powerpoint/2010/main" val="3021099641"/>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815E-2377-42EB-BA10-62C340867B8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DE1544C-4EB3-4B32-ADDD-9CC825BD1ED8}"/>
              </a:ext>
            </a:extLst>
          </p:cNvPr>
          <p:cNvSpPr>
            <a:spLocks noGrp="1"/>
          </p:cNvSpPr>
          <p:nvPr>
            <p:ph idx="1"/>
          </p:nvPr>
        </p:nvSpPr>
        <p:spPr>
          <a:xfrm>
            <a:off x="3505200" y="1676400"/>
            <a:ext cx="5562600" cy="5029200"/>
          </a:xfrm>
        </p:spPr>
        <p:txBody>
          <a:bodyPr>
            <a:normAutofit fontScale="70000" lnSpcReduction="20000"/>
          </a:bodyPr>
          <a:lstStyle/>
          <a:p>
            <a:r>
              <a:rPr lang="en-US" dirty="0"/>
              <a:t>As our country becomes increasingly secular, we can identify with the writer of Ps 137 finding it difficult to Sing the Lord’s song in a strange land.</a:t>
            </a:r>
          </a:p>
          <a:p>
            <a:r>
              <a:rPr lang="en-US" dirty="0"/>
              <a:t>But like the psalmist, we can take consolation in the fact that Babylon will be destroyed, and God’s people will celebrate victory in the end.</a:t>
            </a:r>
          </a:p>
          <a:p>
            <a:r>
              <a:rPr lang="en-US" dirty="0"/>
              <a:t>In Ps 73, Asaph is troubled by the prosperity of the proud and wicked.  </a:t>
            </a:r>
          </a:p>
          <a:p>
            <a:r>
              <a:rPr lang="en-US" dirty="0"/>
              <a:t>While the blessings and curses of </a:t>
            </a:r>
            <a:r>
              <a:rPr lang="en-US" dirty="0" err="1"/>
              <a:t>Deut</a:t>
            </a:r>
            <a:r>
              <a:rPr lang="en-US" dirty="0"/>
              <a:t> 28 applied specifically to Israel as a nation, we would expect it to apply generally to individuals, but Asaph was seeing many exceptions.</a:t>
            </a:r>
          </a:p>
          <a:p>
            <a:r>
              <a:rPr lang="en-US" dirty="0"/>
              <a:t>We see the same in our society today. Many are profiting from sinful acts.</a:t>
            </a:r>
          </a:p>
        </p:txBody>
      </p:sp>
    </p:spTree>
    <p:extLst>
      <p:ext uri="{BB962C8B-B14F-4D97-AF65-F5344CB8AC3E}">
        <p14:creationId xmlns:p14="http://schemas.microsoft.com/office/powerpoint/2010/main" val="3213784883"/>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815E-2377-42EB-BA10-62C340867B8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DE1544C-4EB3-4B32-ADDD-9CC825BD1ED8}"/>
              </a:ext>
            </a:extLst>
          </p:cNvPr>
          <p:cNvSpPr>
            <a:spLocks noGrp="1"/>
          </p:cNvSpPr>
          <p:nvPr>
            <p:ph idx="1"/>
          </p:nvPr>
        </p:nvSpPr>
        <p:spPr>
          <a:xfrm>
            <a:off x="3505200" y="1676400"/>
            <a:ext cx="5562600" cy="5181600"/>
          </a:xfrm>
        </p:spPr>
        <p:txBody>
          <a:bodyPr>
            <a:normAutofit fontScale="70000" lnSpcReduction="20000"/>
          </a:bodyPr>
          <a:lstStyle/>
          <a:p>
            <a:r>
              <a:rPr lang="en-US" dirty="0"/>
              <a:t>Asaph’s perspective changed when he entered the sanctuary.</a:t>
            </a:r>
          </a:p>
          <a:p>
            <a:pPr marL="274320" indent="-274320">
              <a:defRPr/>
            </a:pPr>
            <a:r>
              <a:rPr lang="en-US" dirty="0"/>
              <a:t>There he saw that God does not ignore sin, but holds sinners accountable: the wages of sin is death, and the only way of forgiveness is to lay our sins on the Substitute.</a:t>
            </a:r>
          </a:p>
          <a:p>
            <a:r>
              <a:rPr lang="en-US" dirty="0"/>
              <a:t>In the sanctuary Asaph sees that the destiny of the wicked is destruction.</a:t>
            </a:r>
          </a:p>
          <a:p>
            <a:r>
              <a:rPr lang="en-US" dirty="0"/>
              <a:t>This he contrasts with the righteous who know the Lord and have a glorious destiny with Him forever.</a:t>
            </a:r>
          </a:p>
          <a:p>
            <a:r>
              <a:rPr lang="en-US" dirty="0"/>
              <a:t>Psalms 74 and 79 are similar in theme: they lament the destruction of the sanctuary and Jerusalem and question how long God will tolerate the dishonor this destruction brings to His name.</a:t>
            </a:r>
          </a:p>
        </p:txBody>
      </p:sp>
    </p:spTree>
    <p:extLst>
      <p:ext uri="{BB962C8B-B14F-4D97-AF65-F5344CB8AC3E}">
        <p14:creationId xmlns:p14="http://schemas.microsoft.com/office/powerpoint/2010/main" val="2395199532"/>
      </p:ext>
    </p:extLst>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1311203</TotalTime>
  <Words>5384</Words>
  <Application>Microsoft Office PowerPoint</Application>
  <PresentationFormat>On-screen Show (4:3)</PresentationFormat>
  <Paragraphs>316</Paragraphs>
  <Slides>23</Slides>
  <Notes>22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Arial</vt:lpstr>
      <vt:lpstr>Arial Rounded MT Bold</vt:lpstr>
      <vt:lpstr>Calibri</vt:lpstr>
      <vt:lpstr>2_Default Design</vt:lpstr>
      <vt:lpstr>Default Design</vt:lpstr>
      <vt:lpstr>Psalms</vt:lpstr>
      <vt:lpstr>Memory Text Psalm 137:4 KJV</vt:lpstr>
      <vt:lpstr>PowerPoint Presentation</vt:lpstr>
      <vt:lpstr>Overview</vt:lpstr>
      <vt:lpstr>Prosperity of the Wicked</vt:lpstr>
      <vt:lpstr>Damage to God’s Reputation</vt:lpstr>
      <vt:lpstr>A Consistent God</vt:lpstr>
      <vt:lpstr>Summary</vt:lpstr>
      <vt:lpstr>Summary</vt:lpstr>
      <vt:lpstr>Summary</vt:lpstr>
      <vt:lpstr>PowerPoint Presentation</vt:lpstr>
      <vt:lpstr>Psalm 73:3-5, 7, 12 NLT</vt:lpstr>
      <vt:lpstr>Psalm 73:16-19 NLT</vt:lpstr>
      <vt:lpstr>Psalm 73:24-28 NLT</vt:lpstr>
      <vt:lpstr>Psalm 74:3-7 NLT</vt:lpstr>
      <vt:lpstr>Psalm 79:1-4 NLT</vt:lpstr>
      <vt:lpstr>Psalm 74:10-11 NLT</vt:lpstr>
      <vt:lpstr>Psalm 79:5-7 NLT</vt:lpstr>
      <vt:lpstr>Psalm 79:8-9 NLT</vt:lpstr>
      <vt:lpstr>Psalm 74:12, 20, 22-23 NLT</vt:lpstr>
      <vt:lpstr>Psalm 79:12-13 NLT</vt:lpstr>
      <vt:lpstr>Psalm 77:7-9 NLT</vt:lpstr>
      <vt:lpstr>Psalm 77:10-13 NIV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5: Singing the Lord's Song in a Strange Land</dc:title>
  <dc:subject>Psalms</dc:subject>
  <dc:creator>Kenneth J. McNulty</dc:creator>
  <cp:lastModifiedBy>Kenneth McNulty</cp:lastModifiedBy>
  <cp:revision>22297</cp:revision>
  <cp:lastPrinted>2016-06-03T16:02:10Z</cp:lastPrinted>
  <dcterms:created xsi:type="dcterms:W3CDTF">2005-09-30T23:50:48Z</dcterms:created>
  <dcterms:modified xsi:type="dcterms:W3CDTF">2024-02-03T04:39:03Z</dcterms:modified>
  <cp:category>Bible Book</cp:category>
</cp:coreProperties>
</file>