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2"/>
  </p:notesMasterIdLst>
  <p:handoutMasterIdLst>
    <p:handoutMasterId r:id="rId23"/>
  </p:handoutMasterIdLst>
  <p:sldIdLst>
    <p:sldId id="2889" r:id="rId3"/>
    <p:sldId id="2110" r:id="rId4"/>
    <p:sldId id="3067" r:id="rId5"/>
    <p:sldId id="1978" r:id="rId6"/>
    <p:sldId id="2845" r:id="rId7"/>
    <p:sldId id="3119" r:id="rId8"/>
    <p:sldId id="2914" r:id="rId9"/>
    <p:sldId id="3126" r:id="rId10"/>
    <p:sldId id="2915" r:id="rId11"/>
    <p:sldId id="3118" r:id="rId12"/>
    <p:sldId id="2949" r:id="rId13"/>
    <p:sldId id="2029" r:id="rId14"/>
    <p:sldId id="629" r:id="rId15"/>
    <p:sldId id="2863" r:id="rId16"/>
    <p:sldId id="2033" r:id="rId17"/>
    <p:sldId id="2846" r:id="rId18"/>
    <p:sldId id="3123" r:id="rId19"/>
    <p:sldId id="3121" r:id="rId20"/>
    <p:sldId id="3127" r:id="rId21"/>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00" autoAdjust="0"/>
    <p:restoredTop sz="61820" autoAdjust="0"/>
  </p:normalViewPr>
  <p:slideViewPr>
    <p:cSldViewPr>
      <p:cViewPr varScale="1">
        <p:scale>
          <a:sx n="52" d="100"/>
          <a:sy n="52" d="100"/>
        </p:scale>
        <p:origin x="1776"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2/9/2024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pPr>
            <a:r>
              <a:rPr lang="en-US" b="1" dirty="0"/>
              <a:t>Q1:  (Ps 9:18) What do you think the psalmist is saying here?  Who will remember the poor and needy?</a:t>
            </a:r>
          </a:p>
          <a:p>
            <a:pPr marL="274320" indent="-274320" eaLnBrk="1" hangingPunct="1">
              <a:lnSpc>
                <a:spcPct val="80000"/>
              </a:lnSpc>
            </a:pPr>
            <a:r>
              <a:rPr lang="en-US" b="0" dirty="0"/>
              <a:t>1.  The Lord is the one who will remember the poor and needy.</a:t>
            </a:r>
          </a:p>
          <a:p>
            <a:pPr marL="274320" indent="-274320" eaLnBrk="1" hangingPunct="1">
              <a:lnSpc>
                <a:spcPct val="80000"/>
              </a:lnSpc>
            </a:pPr>
            <a:r>
              <a:rPr lang="en-US" b="0" dirty="0"/>
              <a:t>2.  He sees their plight.</a:t>
            </a:r>
          </a:p>
          <a:p>
            <a:pPr marL="274320" indent="-274320" eaLnBrk="1" hangingPunct="1">
              <a:lnSpc>
                <a:spcPct val="80000"/>
              </a:lnSpc>
            </a:pPr>
            <a:r>
              <a:rPr lang="en-US" b="0" dirty="0"/>
              <a:t>3.  He is always ready to connect with them in prayer and meet their need.</a:t>
            </a:r>
          </a:p>
          <a:p>
            <a:pPr marL="274320" indent="-274320" eaLnBrk="1" hangingPunct="1">
              <a:lnSpc>
                <a:spcPct val="80000"/>
              </a:lnSpc>
            </a:pPr>
            <a:r>
              <a:rPr lang="en-US" b="0" dirty="0"/>
              <a:t>4.  They always have hope in the Lord.</a:t>
            </a:r>
          </a:p>
          <a:p>
            <a:pPr marL="274320" indent="-274320" eaLnBrk="1" hangingPunct="1">
              <a:lnSpc>
                <a:spcPct val="80000"/>
              </a:lnSpc>
            </a:pPr>
            <a:r>
              <a:rPr lang="en-US" b="0" dirty="0"/>
              <a:t>5.  God is always ready to meet our greatest need.</a:t>
            </a:r>
          </a:p>
          <a:p>
            <a:pPr marL="274320" indent="-274320" eaLnBrk="1" hangingPunct="1">
              <a:lnSpc>
                <a:spcPct val="80000"/>
              </a:lnSpc>
            </a:pPr>
            <a:r>
              <a:rPr lang="en-US" b="0" dirty="0"/>
              <a:t>6.  What happens when we seek first the kingdom of God and His righteousness?</a:t>
            </a:r>
          </a:p>
          <a:p>
            <a:pPr marL="274320" indent="-274320" eaLnBrk="1" hangingPunct="1">
              <a:lnSpc>
                <a:spcPct val="80000"/>
              </a:lnSpc>
            </a:pPr>
            <a:r>
              <a:rPr lang="en-US" b="0" dirty="0"/>
              <a:t>7.  (All these things, the necessities of life, will be added unto us.)</a:t>
            </a:r>
          </a:p>
          <a:p>
            <a:pPr marL="274320" indent="-274320" eaLnBrk="1" hangingPunct="1">
              <a:lnSpc>
                <a:spcPct val="80000"/>
              </a:lnSpc>
            </a:pPr>
            <a:r>
              <a:rPr lang="en-US" b="0" dirty="0"/>
              <a:t>8.  The way to be remembered and have hope is the seek the Lord and His righteousness.</a:t>
            </a:r>
          </a:p>
          <a:p>
            <a:pPr marL="274320" indent="-274320" eaLnBrk="1" hangingPunct="1">
              <a:lnSpc>
                <a:spcPct val="80000"/>
              </a:lnSpc>
            </a:pPr>
            <a:endParaRPr lang="en-US" b="0" dirty="0"/>
          </a:p>
          <a:p>
            <a:pPr marL="274320" indent="-274320" eaLnBrk="1" hangingPunct="1">
              <a:lnSpc>
                <a:spcPct val="80000"/>
              </a:lnSpc>
            </a:pPr>
            <a:r>
              <a:rPr lang="en-US" b="1" dirty="0"/>
              <a:t>Q2: (Ps 113:7) Does this verse remind you of any biblical patriarch that sat in dust and ashes because all of a sudden he became poor and needy?</a:t>
            </a:r>
          </a:p>
          <a:p>
            <a:pPr marL="274320" indent="-274320" eaLnBrk="1" hangingPunct="1">
              <a:lnSpc>
                <a:spcPct val="80000"/>
              </a:lnSpc>
            </a:pPr>
            <a:r>
              <a:rPr lang="en-US" b="0" dirty="0"/>
              <a:t>1.  Job ended up in the ash heap</a:t>
            </a:r>
          </a:p>
          <a:p>
            <a:pPr marL="274320" indent="-274320" eaLnBrk="1" hangingPunct="1">
              <a:lnSpc>
                <a:spcPct val="80000"/>
              </a:lnSpc>
            </a:pPr>
            <a:r>
              <a:rPr lang="en-US" b="1" dirty="0"/>
              <a:t>Job 2:8-9 ESV</a:t>
            </a:r>
            <a:r>
              <a:rPr lang="en-US" b="0" dirty="0"/>
              <a:t> - 8 And he took a piece of broken pottery with which to scrape himself while he sat in the ashes. 9 Then his wife said to him, "Do you still hold fast your integrity? Curse God and die.“</a:t>
            </a:r>
          </a:p>
          <a:p>
            <a:pPr marL="274320" indent="-274320" eaLnBrk="1" hangingPunct="1">
              <a:lnSpc>
                <a:spcPct val="80000"/>
              </a:lnSpc>
            </a:pPr>
            <a:r>
              <a:rPr lang="en-US" b="0" dirty="0"/>
              <a:t>2.  Job was poor and needy, but he didn’t need to curse God and die.</a:t>
            </a:r>
          </a:p>
          <a:p>
            <a:pPr marL="274320" indent="-274320" eaLnBrk="1" hangingPunct="1">
              <a:lnSpc>
                <a:spcPct val="80000"/>
              </a:lnSpc>
            </a:pPr>
            <a:r>
              <a:rPr lang="en-US" b="0" dirty="0"/>
              <a:t>3.  He needed to hold onto God and prove Satan wrong in the Great Controversy.</a:t>
            </a:r>
          </a:p>
          <a:p>
            <a:pPr marL="274320" indent="-274320" eaLnBrk="1" hangingPunct="1">
              <a:lnSpc>
                <a:spcPct val="80000"/>
              </a:lnSpc>
            </a:pPr>
            <a:r>
              <a:rPr lang="en-US" b="0" dirty="0"/>
              <a:t>4.  And when he did, God restored to him more than he had at the beginning.</a:t>
            </a:r>
          </a:p>
          <a:p>
            <a:pPr marL="274320" indent="-274320" eaLnBrk="1" hangingPunct="1">
              <a:lnSpc>
                <a:spcPct val="80000"/>
              </a:lnSpc>
            </a:pPr>
            <a:r>
              <a:rPr lang="en-US" b="0" dirty="0"/>
              <a:t>5.  When we turn to God and are faithful to Him, we don’t need to sit in the ash heap.</a:t>
            </a:r>
          </a:p>
          <a:p>
            <a:pPr marL="274320" indent="-274320" eaLnBrk="1" hangingPunct="1">
              <a:lnSpc>
                <a:spcPct val="80000"/>
              </a:lnSpc>
            </a:pPr>
            <a:r>
              <a:rPr lang="en-US" b="0" dirty="0"/>
              <a:t>6.  When we’re in Christ, we can claim all of God’s promises and allow Him to lift us up.</a:t>
            </a:r>
          </a:p>
          <a:p>
            <a:pPr marL="274320" indent="-274320" eaLnBrk="1" hangingPunct="1">
              <a:lnSpc>
                <a:spcPct val="80000"/>
              </a:lnSpc>
            </a:pPr>
            <a:endParaRPr lang="en-US" b="0" dirty="0"/>
          </a:p>
          <a:p>
            <a:pPr marL="274320" indent="-274320" eaLnBrk="1" hangingPunct="1">
              <a:lnSpc>
                <a:spcPct val="80000"/>
              </a:lnSpc>
            </a:pPr>
            <a:r>
              <a:rPr lang="en-US" b="1" dirty="0"/>
              <a:t>Q3: (Ps 40:17) What does the writer of this psalm claim for himself?</a:t>
            </a:r>
          </a:p>
          <a:p>
            <a:pPr marL="274320" indent="-274320" eaLnBrk="1" hangingPunct="1">
              <a:lnSpc>
                <a:spcPct val="80000"/>
              </a:lnSpc>
            </a:pPr>
            <a:r>
              <a:rPr lang="en-US" b="0" dirty="0"/>
              <a:t>1.  “I am poor and needy.”</a:t>
            </a:r>
          </a:p>
          <a:p>
            <a:pPr marL="274320" indent="-274320" eaLnBrk="1" hangingPunct="1">
              <a:lnSpc>
                <a:spcPct val="80000"/>
              </a:lnSpc>
            </a:pPr>
            <a:r>
              <a:rPr lang="en-US" b="0" dirty="0"/>
              <a:t>2.  Who do you think wrote this psalm?</a:t>
            </a:r>
          </a:p>
          <a:p>
            <a:pPr marL="274320" indent="-274320" eaLnBrk="1" hangingPunct="1">
              <a:lnSpc>
                <a:spcPct val="80000"/>
              </a:lnSpc>
            </a:pPr>
            <a:r>
              <a:rPr lang="en-US" b="0" dirty="0"/>
              <a:t>3.  If we look back to Ps 40:1 it is a psalm of David.</a:t>
            </a:r>
          </a:p>
          <a:p>
            <a:pPr marL="274320" indent="-274320" eaLnBrk="1" hangingPunct="1">
              <a:lnSpc>
                <a:spcPct val="80000"/>
              </a:lnSpc>
            </a:pPr>
            <a:endParaRPr lang="en-US" b="0" dirty="0"/>
          </a:p>
          <a:p>
            <a:pPr marL="274320" indent="-274320" eaLnBrk="1" hangingPunct="1">
              <a:lnSpc>
                <a:spcPct val="80000"/>
              </a:lnSpc>
            </a:pPr>
            <a:r>
              <a:rPr lang="en-US" b="1" dirty="0"/>
              <a:t>Q4: In what sense was David poor and needy?</a:t>
            </a:r>
          </a:p>
          <a:p>
            <a:pPr marL="274320" indent="-274320" eaLnBrk="1" hangingPunct="1">
              <a:lnSpc>
                <a:spcPct val="80000"/>
              </a:lnSpc>
            </a:pPr>
            <a:r>
              <a:rPr lang="en-US" b="0" dirty="0"/>
              <a:t>1.  It is very doubtful that he was talking about his financial situation.  </a:t>
            </a:r>
          </a:p>
          <a:p>
            <a:pPr marL="274320" indent="-274320" eaLnBrk="1" hangingPunct="1">
              <a:lnSpc>
                <a:spcPct val="80000"/>
              </a:lnSpc>
            </a:pPr>
            <a:r>
              <a:rPr lang="en-US" b="0" dirty="0"/>
              <a:t>2.  So, again, there are other ways to be poor and needy other than finances.</a:t>
            </a:r>
          </a:p>
          <a:p>
            <a:pPr marL="274320" indent="-274320" eaLnBrk="1" hangingPunct="1">
              <a:lnSpc>
                <a:spcPct val="80000"/>
              </a:lnSpc>
            </a:pPr>
            <a:r>
              <a:rPr lang="en-US" b="0" dirty="0"/>
              <a:t>3.  David’s usual need for deliverance is from his enemies who are trying to kill him.</a:t>
            </a:r>
          </a:p>
          <a:p>
            <a:pPr marL="274320" indent="-274320" eaLnBrk="1" hangingPunct="1">
              <a:lnSpc>
                <a:spcPct val="80000"/>
              </a:lnSpc>
            </a:pPr>
            <a:r>
              <a:rPr lang="en-US" b="0" dirty="0"/>
              <a:t>4.  But in this psalm, we see he also has a need for deliverance from sin.</a:t>
            </a:r>
          </a:p>
          <a:p>
            <a:pPr marL="274320" indent="-274320" eaLnBrk="1" hangingPunct="1">
              <a:lnSpc>
                <a:spcPct val="80000"/>
              </a:lnSpc>
            </a:pPr>
            <a:r>
              <a:rPr lang="en-US" b="1" dirty="0"/>
              <a:t>Psalm 40:12-13 ESV</a:t>
            </a:r>
            <a:r>
              <a:rPr lang="en-US" b="0" dirty="0"/>
              <a:t> - For evils have encompassed me beyond number; my iniquities have overtaken me, and I cannot see; they are more than the hairs of my head; my heart fails me. </a:t>
            </a:r>
            <a:r>
              <a:rPr lang="en-US" b="0" baseline="30000" dirty="0"/>
              <a:t>13</a:t>
            </a:r>
            <a:r>
              <a:rPr lang="en-US" b="0" dirty="0"/>
              <a:t> Be pleased, O LORD, to deliver me! O LORD, make haste to help me!</a:t>
            </a:r>
          </a:p>
          <a:p>
            <a:pPr marL="274320" indent="-274320" eaLnBrk="1" hangingPunct="1">
              <a:lnSpc>
                <a:spcPct val="80000"/>
              </a:lnSpc>
            </a:pPr>
            <a:r>
              <a:rPr lang="en-US" b="0" dirty="0"/>
              <a:t>5.  So here David expresses his condition as poor and needy because of his iniquities that are more than the hairs of his head!  </a:t>
            </a:r>
          </a:p>
          <a:p>
            <a:pPr marL="274320" indent="-274320" eaLnBrk="1" hangingPunct="1">
              <a:lnSpc>
                <a:spcPct val="80000"/>
              </a:lnSpc>
            </a:pPr>
            <a:r>
              <a:rPr lang="en-US" b="0" dirty="0"/>
              <a:t>6.  And he trusts God for the deliverance from sin.</a:t>
            </a:r>
          </a:p>
          <a:p>
            <a:pPr marL="274320" indent="-274320" eaLnBrk="1" hangingPunct="1">
              <a:lnSpc>
                <a:spcPct val="80000"/>
              </a:lnSpc>
            </a:pPr>
            <a:r>
              <a:rPr lang="en-US" b="0" dirty="0"/>
              <a:t>7.  Are we poor and needy in the same sense as David here? (Absolutely)</a:t>
            </a:r>
          </a:p>
          <a:p>
            <a:pPr marL="274320" indent="-274320" eaLnBrk="1" hangingPunct="1">
              <a:lnSpc>
                <a:spcPct val="80000"/>
              </a:lnSpc>
            </a:pPr>
            <a:r>
              <a:rPr lang="en-US" b="0" dirty="0"/>
              <a:t>8.  Our greatest need is the forgiveness of our sins that brings us justification and eternal life in the kingdom of heaven.</a:t>
            </a:r>
          </a:p>
          <a:p>
            <a:pPr marL="274320" indent="-274320" eaLnBrk="1" hangingPunct="1">
              <a:lnSpc>
                <a:spcPct val="80000"/>
              </a:lnSpc>
            </a:pPr>
            <a:r>
              <a:rPr lang="en-US" b="0" dirty="0"/>
              <a:t>[Go to next slide.]</a:t>
            </a:r>
          </a:p>
          <a:p>
            <a:pPr marL="274320" indent="-274320" eaLnBrk="1" hangingPunct="1">
              <a:lnSpc>
                <a:spcPct val="80000"/>
              </a:lnSpc>
            </a:pPr>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 these verses expand on the idea of the poor and needy?</a:t>
            </a:r>
          </a:p>
          <a:p>
            <a:pPr marL="274320" indent="-274320"/>
            <a:r>
              <a:rPr lang="en-US" dirty="0"/>
              <a:t>1.  It gives us insight into some of the ways we can be poor and needy.</a:t>
            </a:r>
          </a:p>
          <a:p>
            <a:pPr marL="274320" indent="-274320"/>
            <a:r>
              <a:rPr lang="en-US" dirty="0"/>
              <a:t>2.  Heaven has a special concern for the oppressed, the hungry, the prisoners, the blind, those bowed down or afflicted, the sojourners or foreigners, the widows, and the orphans.</a:t>
            </a:r>
          </a:p>
          <a:p>
            <a:pPr marL="274320" indent="-274320"/>
            <a:r>
              <a:rPr lang="en-US" dirty="0"/>
              <a:t>3.  These are all presented in these verses in contrast to the wicked.</a:t>
            </a:r>
          </a:p>
          <a:p>
            <a:pPr marL="274320" indent="-274320"/>
            <a:r>
              <a:rPr lang="en-US" dirty="0"/>
              <a:t>4.  So the implication is that these are people whose troubles in life have brought them to the point where they fear the Lord and call upon Him.</a:t>
            </a:r>
          </a:p>
          <a:p>
            <a:pPr marL="274320" indent="-274320"/>
            <a:r>
              <a:rPr lang="en-US" dirty="0"/>
              <a:t>5.  And perhaps this is why this list of the downtrodden includes the phrase that “the LORD loves the righteous.”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1" dirty="0"/>
              <a:t>Q1: This is God speaking to Moses on Mt. Sinai.  For whom in particular does God require protection?</a:t>
            </a:r>
          </a:p>
          <a:p>
            <a:pPr marL="274320" indent="-274320"/>
            <a:r>
              <a:rPr lang="en-US" altLang="en-US" b="0" dirty="0"/>
              <a:t>1.  These were additional laws given by God to regulate social justice in the Israelite community.</a:t>
            </a:r>
          </a:p>
          <a:p>
            <a:pPr marL="274320" indent="-274320"/>
            <a:r>
              <a:rPr lang="en-US" altLang="en-US" b="0" dirty="0"/>
              <a:t>2.  Here He mentions specifically the sojourners or temporary foreigners, widows and orphans.</a:t>
            </a:r>
          </a:p>
          <a:p>
            <a:pPr marL="274320" indent="-274320"/>
            <a:r>
              <a:rPr lang="en-US" altLang="en-US" b="0" dirty="0"/>
              <a:t>3.  These vulnerable neighbors should not be oppressed or mistreated.</a:t>
            </a:r>
          </a:p>
          <a:p>
            <a:pPr marL="274320" indent="-274320"/>
            <a:endParaRPr lang="en-US" altLang="en-US" b="0" dirty="0"/>
          </a:p>
          <a:p>
            <a:pPr marL="274320" indent="-274320"/>
            <a:r>
              <a:rPr lang="en-US" altLang="en-US" b="1" dirty="0"/>
              <a:t>Q2: What is the promise of verse 23?</a:t>
            </a:r>
          </a:p>
          <a:p>
            <a:pPr marL="274320" indent="-274320"/>
            <a:r>
              <a:rPr lang="en-US" altLang="en-US" b="0" dirty="0"/>
              <a:t>1.  God will hear their cry if they cry out to Him.</a:t>
            </a:r>
          </a:p>
          <a:p>
            <a:pPr marL="274320" indent="-274320"/>
            <a:r>
              <a:rPr lang="en-US" altLang="en-US" b="0" dirty="0"/>
              <a:t>2.  We serve a God who hears us when we pray.</a:t>
            </a:r>
          </a:p>
          <a:p>
            <a:pPr marL="274320" indent="-274320"/>
            <a:r>
              <a:rPr lang="en-US" altLang="en-US" b="0" dirty="0"/>
              <a:t>3.  And when we are His children, He answers us in a way that is for our eternal good.</a:t>
            </a:r>
          </a:p>
          <a:p>
            <a:pPr marL="274320" indent="-274320"/>
            <a:endParaRPr lang="en-US" altLang="en-US"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habit did Jesus have?</a:t>
            </a:r>
          </a:p>
          <a:p>
            <a:pPr marL="274320" indent="-274320"/>
            <a:r>
              <a:rPr lang="en-US" b="0" dirty="0"/>
              <a:t>1.  He attended worship service at the synagogue on the Sabbath day in His home town of Nazareth.</a:t>
            </a:r>
          </a:p>
          <a:p>
            <a:pPr marL="274320" indent="-274320"/>
            <a:r>
              <a:rPr lang="en-US" b="0" dirty="0"/>
              <a:t>2.  If we are going to be followers of Jesus, what do we need to do?</a:t>
            </a:r>
          </a:p>
          <a:p>
            <a:pPr marL="274320" indent="-274320"/>
            <a:r>
              <a:rPr lang="en-US" b="0" dirty="0"/>
              <a:t>3.  We need to form the custom or the habit of worshipping in our church on the Sabbath day.</a:t>
            </a:r>
          </a:p>
          <a:p>
            <a:pPr marL="274320" indent="-274320"/>
            <a:r>
              <a:rPr lang="en-US" b="0" dirty="0"/>
              <a:t>4.  We have a lot of empty pews that need to be filled up.</a:t>
            </a:r>
          </a:p>
          <a:p>
            <a:pPr marL="274320" indent="-274320"/>
            <a:r>
              <a:rPr lang="en-US" b="0" dirty="0"/>
              <a:t>5.  Let’s encourage one another to be here each Sabbath day like Jesus.</a:t>
            </a:r>
          </a:p>
          <a:p>
            <a:pPr marL="274320" indent="-274320"/>
            <a:endParaRPr lang="en-US" b="0" dirty="0"/>
          </a:p>
          <a:p>
            <a:pPr marL="274320" indent="-274320"/>
            <a:r>
              <a:rPr lang="en-US" b="1" dirty="0"/>
              <a:t>Q2: What did Jesus say when he finished reading this text from Isaiah?</a:t>
            </a:r>
          </a:p>
          <a:p>
            <a:pPr marL="274320" indent="-274320"/>
            <a:r>
              <a:rPr lang="en-US" dirty="0"/>
              <a:t>1.  He handed the scroll back to the attendant, sat down, and began His exposition with the words, “Today this scripture is fulfilled in your hearing.”</a:t>
            </a:r>
          </a:p>
          <a:p>
            <a:pPr marL="274320" indent="-274320"/>
            <a:r>
              <a:rPr lang="en-US" dirty="0"/>
              <a:t>2.  That was the beginning of the sermon, but Luke only whets our appetites for the words of Jesus.</a:t>
            </a:r>
          </a:p>
          <a:p>
            <a:pPr marL="274320" indent="-274320"/>
            <a:endParaRPr lang="en-US" dirty="0"/>
          </a:p>
          <a:p>
            <a:pPr marL="274320" indent="-274320"/>
            <a:r>
              <a:rPr lang="en-US" b="1" dirty="0"/>
              <a:t>Q3: In applying this scripture to Himself, what is Jesus saying about Himself?</a:t>
            </a:r>
          </a:p>
          <a:p>
            <a:pPr marL="274320" indent="-274320"/>
            <a:r>
              <a:rPr lang="en-US" dirty="0"/>
              <a:t>1.  First He says that the Spirit of the Lord has anointed Him.</a:t>
            </a:r>
          </a:p>
          <a:p>
            <a:pPr marL="274320" indent="-274320"/>
            <a:r>
              <a:rPr lang="en-US" dirty="0"/>
              <a:t>2.  Jesus claimed to be the anointed of God.</a:t>
            </a:r>
          </a:p>
          <a:p>
            <a:pPr marL="274320" indent="-274320"/>
            <a:r>
              <a:rPr lang="en-US" dirty="0"/>
              <a:t>3.  What does the word Messiah mean?  (The anointed one.)</a:t>
            </a:r>
          </a:p>
          <a:p>
            <a:pPr marL="274320" indent="-274320"/>
            <a:r>
              <a:rPr lang="en-US" dirty="0"/>
              <a:t>4.  So here Jesus is claiming to be the Messiah by fulfilling this scripture.</a:t>
            </a:r>
          </a:p>
          <a:p>
            <a:pPr marL="274320" indent="-274320"/>
            <a:r>
              <a:rPr lang="en-US" dirty="0"/>
              <a:t>5.  He is also quoting from one of the five Suffering Servant songs from Isaiah.</a:t>
            </a:r>
          </a:p>
          <a:p>
            <a:pPr marL="274320" indent="-274320"/>
            <a:r>
              <a:rPr lang="en-US" dirty="0"/>
              <a:t>6.  This is the fifth Song.  The fourth is Isa 52-53 which presents the Suffering Servant as the atoning sacrifice for our sins: “The Lord has laid on Him the iniquity of us all.”</a:t>
            </a:r>
          </a:p>
          <a:p>
            <a:pPr marL="274320" indent="-274320"/>
            <a:r>
              <a:rPr lang="en-US" dirty="0"/>
              <a:t>7.  Without directly saying so, Jesus is claiming to be the fulfillment of the Messianic prophecies of the OT.</a:t>
            </a:r>
          </a:p>
          <a:p>
            <a:pPr marL="274320" indent="-274320"/>
            <a:endParaRPr lang="en-US" dirty="0"/>
          </a:p>
          <a:p>
            <a:pPr marL="274320" indent="-274320"/>
            <a:r>
              <a:rPr lang="en-US" b="1" dirty="0"/>
              <a:t>Q4:  To whom is the mission of Jesus directed in this scripture?</a:t>
            </a:r>
          </a:p>
          <a:p>
            <a:pPr marL="274320" indent="-274320"/>
            <a:r>
              <a:rPr lang="en-US" dirty="0"/>
              <a:t>1.  The poor, the brokenhearted, the captives or prisoners, the blind, and the oppressed.</a:t>
            </a:r>
          </a:p>
          <a:p>
            <a:pPr marL="274320" indent="-274320"/>
            <a:r>
              <a:rPr lang="en-US" dirty="0"/>
              <a:t>2.  These are some of the same words used in the book of Psalms to describe the poor and needy.</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dirty="0"/>
              <a:t>1.  This is a psalm of David. Let’s look back to verse 1 for the context.</a:t>
            </a:r>
          </a:p>
          <a:p>
            <a:pPr marL="274320" lvl="0" indent="-274320"/>
            <a:r>
              <a:rPr lang="en-US" b="1" dirty="0"/>
              <a:t>Psalm 58:1-2 NIV</a:t>
            </a:r>
            <a:r>
              <a:rPr lang="en-US" dirty="0"/>
              <a:t> - Do you </a:t>
            </a:r>
            <a:r>
              <a:rPr lang="en-US" b="1" dirty="0"/>
              <a:t>rulers</a:t>
            </a:r>
            <a:r>
              <a:rPr lang="en-US" dirty="0"/>
              <a:t> indeed speak justly? Do you judge people with equity? 2 No, in your heart you devise injustice, and your hands mete out violence on the earth.</a:t>
            </a:r>
          </a:p>
          <a:p>
            <a:pPr marL="274320" lvl="0" indent="-274320"/>
            <a:r>
              <a:rPr lang="en-US" dirty="0"/>
              <a:t>2.  So David here is upset at rulers who devise injustice and mete out violence.</a:t>
            </a:r>
          </a:p>
          <a:p>
            <a:pPr marL="274320" lvl="0" indent="-274320"/>
            <a:endParaRPr lang="en-US" dirty="0"/>
          </a:p>
          <a:p>
            <a:pPr marL="274320" lvl="0" indent="-274320"/>
            <a:r>
              <a:rPr lang="en-US" b="1" dirty="0"/>
              <a:t>Q1: To whom is David calling for divine justice against the injustice of human rulers?</a:t>
            </a:r>
          </a:p>
          <a:p>
            <a:pPr marL="274320" lvl="0" indent="-274320"/>
            <a:r>
              <a:rPr lang="en-US" dirty="0"/>
              <a:t>1.  He calls out to God for justice; to the LORD, Yahweh.</a:t>
            </a:r>
          </a:p>
          <a:p>
            <a:pPr marL="274320" lvl="0" indent="-274320"/>
            <a:r>
              <a:rPr lang="en-US" dirty="0"/>
              <a:t>2.  It is important to note that David is not calling for God to allow him to take vengeance upon these rulers himself.</a:t>
            </a:r>
          </a:p>
          <a:p>
            <a:pPr marL="274320" lvl="0" indent="-274320"/>
            <a:r>
              <a:rPr lang="en-US" dirty="0"/>
              <a:t>3.  He is asking God to take the vengeance.</a:t>
            </a:r>
          </a:p>
          <a:p>
            <a:pPr marL="274320" lvl="0" indent="-274320"/>
            <a:r>
              <a:rPr lang="en-US" dirty="0"/>
              <a:t>4.  And God will eventually take vengeance on all evil in the judgment.</a:t>
            </a:r>
          </a:p>
          <a:p>
            <a:pPr marL="274320" lvl="0" indent="-274320"/>
            <a:endParaRPr lang="en-US" dirty="0"/>
          </a:p>
          <a:p>
            <a:pPr marL="274320" lvl="0" indent="-274320"/>
            <a:r>
              <a:rPr lang="en-US" b="1" dirty="0"/>
              <a:t>Q2: What would David like to see as the end of those who pervert justice and promote violence?</a:t>
            </a:r>
          </a:p>
          <a:p>
            <a:pPr marL="274320" lvl="0" indent="-274320"/>
            <a:r>
              <a:rPr lang="en-US" dirty="0"/>
              <a:t>1.  Basically that they would vanish, that they would melt away, that they would be dead as a stillborn child.</a:t>
            </a:r>
          </a:p>
          <a:p>
            <a:pPr marL="274320" lvl="0" indent="-274320"/>
            <a:endParaRPr lang="en-US" dirty="0"/>
          </a:p>
          <a:p>
            <a:pPr marL="274320" lvl="0" indent="-274320"/>
            <a:r>
              <a:rPr lang="en-US" b="1" dirty="0"/>
              <a:t>Q3: What does scripture say is the end of the wicked?</a:t>
            </a:r>
          </a:p>
          <a:p>
            <a:pPr marL="274320" lvl="0" indent="-274320"/>
            <a:r>
              <a:rPr lang="en-US" b="1" dirty="0"/>
              <a:t>Ezekiel 18:20 KJV </a:t>
            </a:r>
            <a:r>
              <a:rPr lang="en-US" dirty="0"/>
              <a:t>- The soul that </a:t>
            </a:r>
            <a:r>
              <a:rPr lang="en-US" dirty="0" err="1"/>
              <a:t>sinneth</a:t>
            </a:r>
            <a:r>
              <a:rPr lang="en-US" dirty="0"/>
              <a:t>, it shall die.</a:t>
            </a:r>
          </a:p>
          <a:p>
            <a:pPr marL="274320" lvl="0" indent="-274320"/>
            <a:r>
              <a:rPr lang="en-US" b="1" dirty="0"/>
              <a:t>Romans 6:23 KJV</a:t>
            </a:r>
            <a:r>
              <a:rPr lang="en-US" dirty="0"/>
              <a:t> - For the wages of sin is death; </a:t>
            </a:r>
          </a:p>
          <a:p>
            <a:pPr marL="274320" lvl="0" indent="-274320"/>
            <a:r>
              <a:rPr lang="en-US" dirty="0"/>
              <a:t>1.  David’s psalm is a little more colorful, but the end result is the same.</a:t>
            </a:r>
          </a:p>
          <a:p>
            <a:pPr marL="274320" lvl="0" indent="-274320"/>
            <a:r>
              <a:rPr lang="en-US" dirty="0"/>
              <a:t>2.  David is simply calling for God’s will to be done.</a:t>
            </a:r>
          </a:p>
          <a:p>
            <a:pPr marL="274320" lvl="0" indent="-274320"/>
            <a:r>
              <a:rPr lang="en-US" dirty="0"/>
              <a:t>3.  So many of these psalms are simply calling on God to do what He has promised to do.</a:t>
            </a:r>
          </a:p>
          <a:p>
            <a:pPr marL="274320" lvl="0" indent="-274320"/>
            <a:endParaRPr lang="en-US" dirty="0"/>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Who does the avenging here?</a:t>
            </a:r>
          </a:p>
          <a:p>
            <a:pPr marL="274320" indent="-274320"/>
            <a:r>
              <a:rPr lang="en-US" altLang="en-US" dirty="0"/>
              <a:t>1.  Again, it is Yahweh, the God who avenges.</a:t>
            </a:r>
          </a:p>
          <a:p>
            <a:pPr marL="274320" indent="-274320"/>
            <a:r>
              <a:rPr lang="en-US" altLang="en-US" dirty="0"/>
              <a:t>2.  He is the judge of the earth.</a:t>
            </a:r>
          </a:p>
          <a:p>
            <a:pPr marL="274320" indent="-274320"/>
            <a:r>
              <a:rPr lang="en-US" altLang="en-US" dirty="0"/>
              <a:t>3.  He will pay back the proud as they deserve.</a:t>
            </a:r>
          </a:p>
          <a:p>
            <a:pPr marL="274320" indent="-274320"/>
            <a:r>
              <a:rPr lang="en-US" altLang="en-US" dirty="0"/>
              <a:t>4.  This is not a call for permission to take vengeance ourselves on our enemies.</a:t>
            </a:r>
          </a:p>
          <a:p>
            <a:pPr marL="274320" indent="-274320"/>
            <a:r>
              <a:rPr lang="en-US" altLang="en-US" dirty="0"/>
              <a:t>5.  This is a call for God to take vengeance for us.</a:t>
            </a:r>
          </a:p>
          <a:p>
            <a:pPr marL="274320" indent="-274320"/>
            <a:r>
              <a:rPr lang="en-US" altLang="en-US" dirty="0"/>
              <a:t>6.  And God will do it as the Judge of all the world, who will judge righteously.</a:t>
            </a:r>
          </a:p>
          <a:p>
            <a:pPr marL="274320" indent="-274320"/>
            <a:endParaRPr lang="en-US" altLang="en-US" dirty="0"/>
          </a:p>
          <a:p>
            <a:pPr marL="274320" indent="-274320"/>
            <a:r>
              <a:rPr lang="en-US" altLang="en-US" b="1" dirty="0"/>
              <a:t>Q2:  What end for the wicked does the psalmist see in verse 23?</a:t>
            </a:r>
          </a:p>
          <a:p>
            <a:pPr marL="274320" indent="-274320"/>
            <a:r>
              <a:rPr lang="en-US" altLang="en-US" dirty="0"/>
              <a:t>1.  He sees the just judgment of God on wickedness and sin.</a:t>
            </a:r>
          </a:p>
          <a:p>
            <a:pPr marL="274320" indent="-274320"/>
            <a:r>
              <a:rPr lang="en-US" altLang="en-US" dirty="0"/>
              <a:t>2.  They will be destroyed.</a:t>
            </a:r>
          </a:p>
          <a:p>
            <a:pPr marL="274320" indent="-274320"/>
            <a:r>
              <a:rPr lang="en-US" altLang="en-US" dirty="0"/>
              <a:t>3.  They will not be punished forever in the flames of an eternally burning hell.</a:t>
            </a:r>
          </a:p>
          <a:p>
            <a:pPr marL="274320" indent="-274320"/>
            <a:r>
              <a:rPr lang="en-US" altLang="en-US" dirty="0"/>
              <a:t>4.  They will be destroyed.  The will perish.  They will die without hope of resurrection.</a:t>
            </a:r>
          </a:p>
          <a:p>
            <a:pPr marL="274320" indent="-274320"/>
            <a:endParaRPr lang="en-US" alt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Whose honor and glory are uppermost I David’s mind here?</a:t>
            </a:r>
          </a:p>
          <a:p>
            <a:pPr marL="274320" indent="-274320"/>
            <a:r>
              <a:rPr lang="en-US" dirty="0"/>
              <a:t>1.  He is zealous for the glory and honor of God.</a:t>
            </a:r>
          </a:p>
          <a:p>
            <a:pPr marL="274320" indent="-274320"/>
            <a:r>
              <a:rPr lang="en-US" dirty="0"/>
              <a:t>2.  He hates those who hate the Lord.</a:t>
            </a:r>
          </a:p>
          <a:p>
            <a:pPr marL="274320" indent="-274320"/>
            <a:r>
              <a:rPr lang="en-US" dirty="0"/>
              <a:t>3.  You get the idea here that he is not so concerned for the fact that his enemies hate him as he is for the fact that they hate his God.</a:t>
            </a:r>
          </a:p>
          <a:p>
            <a:pPr marL="274320" indent="-274320"/>
            <a:r>
              <a:rPr lang="en-US" dirty="0"/>
              <a:t>4.  And just to make sure his heart in in the right place, he pens these last two verses that end this psalm.</a:t>
            </a:r>
          </a:p>
          <a:p>
            <a:pPr marL="274320" indent="-274320"/>
            <a:r>
              <a:rPr lang="en-US" dirty="0"/>
              <a:t>5.  He deems it proper and just to be upset at those who denigrate the God of the universe more than any slight suffered by him personally.</a:t>
            </a:r>
          </a:p>
          <a:p>
            <a:pPr marL="274320" indent="-274320"/>
            <a:endParaRPr lang="en-US" dirty="0"/>
          </a:p>
          <a:p>
            <a:pPr marL="274320" indent="-274320"/>
            <a:r>
              <a:rPr lang="en-US" b="1" dirty="0"/>
              <a:t>Q2: As God’s anointed, what position did David occupy as king?</a:t>
            </a:r>
          </a:p>
          <a:p>
            <a:pPr marL="274320" indent="-274320"/>
            <a:r>
              <a:rPr lang="en-US" b="0" i="0" dirty="0">
                <a:solidFill>
                  <a:srgbClr val="333333"/>
                </a:solidFill>
                <a:effectLst/>
                <a:latin typeface="-apple-system"/>
              </a:rPr>
              <a:t>1.  King David was God’s representative on earth. </a:t>
            </a:r>
          </a:p>
          <a:p>
            <a:pPr marL="274320" indent="-274320"/>
            <a:r>
              <a:rPr lang="en-US" b="0" i="0" dirty="0">
                <a:solidFill>
                  <a:srgbClr val="333333"/>
                </a:solidFill>
                <a:effectLst/>
                <a:latin typeface="-apple-system"/>
              </a:rPr>
              <a:t>2.  Thus, an attack on David was, in effect, an attack on God. </a:t>
            </a:r>
          </a:p>
          <a:p>
            <a:pPr marL="274320" indent="-274320"/>
            <a:r>
              <a:rPr lang="en-US" b="0" i="0" dirty="0">
                <a:solidFill>
                  <a:srgbClr val="333333"/>
                </a:solidFill>
                <a:effectLst/>
                <a:latin typeface="-apple-system"/>
              </a:rPr>
              <a:t>3.  David sees his enemies not so much as his private opponents but adversaries of God. </a:t>
            </a:r>
          </a:p>
          <a:p>
            <a:pPr marL="274320" indent="-274320"/>
            <a:r>
              <a:rPr lang="en-US" b="0" i="0" dirty="0">
                <a:solidFill>
                  <a:srgbClr val="333333"/>
                </a:solidFill>
                <a:effectLst/>
                <a:latin typeface="-apple-system"/>
              </a:rPr>
              <a:t>4.  His hatred for them is not the result of personal animosity but is a result of their hatred of God.</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405961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these verses tell you about David’s desire to take vengeance upon his enemies?</a:t>
            </a:r>
          </a:p>
          <a:p>
            <a:pPr marL="274320" indent="-274320"/>
            <a:r>
              <a:rPr lang="en-US" dirty="0"/>
              <a:t>1.  David had the opportunity to take Saul’s life while Saul entered a cave where David and his men were hiding.</a:t>
            </a:r>
          </a:p>
          <a:p>
            <a:pPr marL="274320" indent="-274320"/>
            <a:r>
              <a:rPr lang="en-US" dirty="0"/>
              <a:t>2.  But instead, he cut off a corner of the king’s robe to prove he was not a threat to the kingship of Saul.</a:t>
            </a:r>
          </a:p>
          <a:p>
            <a:pPr marL="274320" indent="-274320"/>
            <a:r>
              <a:rPr lang="en-US" dirty="0"/>
              <a:t>3.  So even though many of David’s psalms call for vengeance against his enemies or against the wicked in general, it is divine vengeance, not personal vengeance that he seeks.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453087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To whom can we leave our revenge?</a:t>
            </a:r>
          </a:p>
          <a:p>
            <a:pPr marL="274320" indent="-274320"/>
            <a:r>
              <a:rPr lang="en-US" dirty="0"/>
              <a:t>1.  We don’t have to repay evil for evil.</a:t>
            </a:r>
          </a:p>
          <a:p>
            <a:pPr marL="274320" indent="-274320"/>
            <a:r>
              <a:rPr lang="en-US" dirty="0"/>
              <a:t>2.  We don’t have to get revenge on those who have wronged us.</a:t>
            </a:r>
          </a:p>
          <a:p>
            <a:pPr marL="274320" indent="-274320"/>
            <a:r>
              <a:rPr lang="en-US" dirty="0"/>
              <a:t>3.  The Lord sees all and knows all.</a:t>
            </a:r>
          </a:p>
          <a:p>
            <a:pPr marL="274320" indent="-274320"/>
            <a:r>
              <a:rPr lang="en-US" dirty="0"/>
              <a:t>4.  Leave room for His vengeance; He will repay.</a:t>
            </a:r>
          </a:p>
          <a:p>
            <a:pPr marL="274320" indent="-274320"/>
            <a:r>
              <a:rPr lang="en-US" dirty="0"/>
              <a:t>5.  So this goes right along with these psalms that call for God’s vengeance, not ours.</a:t>
            </a:r>
          </a:p>
          <a:p>
            <a:pPr marL="274320" indent="-274320"/>
            <a:r>
              <a:rPr lang="en-US" dirty="0"/>
              <a:t>6.  And they all go back to </a:t>
            </a:r>
            <a:r>
              <a:rPr lang="en-US" dirty="0" err="1"/>
              <a:t>Deut</a:t>
            </a:r>
            <a:r>
              <a:rPr lang="en-US" dirty="0"/>
              <a:t> 32:35 which is quoted by Paul here:</a:t>
            </a:r>
          </a:p>
          <a:p>
            <a:pPr marL="274320" indent="-274320"/>
            <a:r>
              <a:rPr lang="en-US" b="1" dirty="0"/>
              <a:t>Deuteronomy 32:35 NIV</a:t>
            </a:r>
            <a:r>
              <a:rPr lang="en-US" dirty="0"/>
              <a:t> - “It is mine to avenge; I will repay. In due time their foot will slip; their day of disaster is near and their doom rushes upon them."</a:t>
            </a:r>
          </a:p>
          <a:p>
            <a:pPr marL="274320" indent="-274320"/>
            <a:endParaRPr lang="en-US" dirty="0"/>
          </a:p>
          <a:p>
            <a:pPr marL="274320" indent="-274320"/>
            <a:r>
              <a:rPr lang="en-US" b="1" dirty="0"/>
              <a:t>Q2: How should we treat those who have wronged us?</a:t>
            </a:r>
          </a:p>
          <a:p>
            <a:pPr marL="274320" indent="-274320"/>
            <a:r>
              <a:rPr lang="en-US" dirty="0"/>
              <a:t>1.  Be a blessing to them.</a:t>
            </a:r>
          </a:p>
          <a:p>
            <a:pPr marL="274320" indent="-274320"/>
            <a:r>
              <a:rPr lang="en-US" dirty="0"/>
              <a:t>2.  Love them, care for them, pray for them.</a:t>
            </a:r>
          </a:p>
          <a:p>
            <a:pPr marL="274320" indent="-274320"/>
            <a:r>
              <a:rPr lang="en-US" dirty="0"/>
              <a:t>3.  This passage is a wonderful description of agape love.</a:t>
            </a:r>
          </a:p>
          <a:p>
            <a:pPr marL="274320" indent="-274320"/>
            <a:r>
              <a:rPr lang="en-US" dirty="0"/>
              <a:t>4.  Agape love acts in someone else’s eternal best interest without regard to how that person responds.</a:t>
            </a:r>
          </a:p>
          <a:p>
            <a:pPr marL="274320" indent="-274320"/>
            <a:r>
              <a:rPr lang="en-US" dirty="0"/>
              <a:t>5.  It doesn’t mean you have to feel affection for them; but act in their best interest.</a:t>
            </a:r>
          </a:p>
          <a:p>
            <a:pPr marL="274320" indent="-274320"/>
            <a:r>
              <a:rPr lang="en-US" dirty="0"/>
              <a:t>6.  Jesus said:</a:t>
            </a:r>
          </a:p>
          <a:p>
            <a:pPr marL="274320" indent="-274320"/>
            <a:r>
              <a:rPr lang="en-US" b="1" dirty="0"/>
              <a:t>Matthew 5:44 NIV</a:t>
            </a:r>
            <a:r>
              <a:rPr lang="en-US" dirty="0"/>
              <a:t> - 44 But I tell you, love your enemies and pray for those who persecute you,</a:t>
            </a:r>
          </a:p>
          <a:p>
            <a:pPr marL="274320" indent="-274320"/>
            <a:r>
              <a:rPr lang="en-US" dirty="0"/>
              <a:t>7.  We can always pray for our enemies.</a:t>
            </a:r>
          </a:p>
          <a:p>
            <a:pPr marL="274320" indent="-274320"/>
            <a:endParaRPr lang="en-US" dirty="0"/>
          </a:p>
          <a:p>
            <a:pPr marL="274320" indent="-274320"/>
            <a:r>
              <a:rPr lang="en-US" b="1" dirty="0"/>
              <a:t>Q3: What are the burning coals that get heaped on their head?</a:t>
            </a:r>
          </a:p>
          <a:p>
            <a:pPr marL="274320" indent="-274320"/>
            <a:r>
              <a:rPr lang="en-US" altLang="en-US" dirty="0"/>
              <a:t>1.  The most reasonable explanation is that your acts of kindness will bring to his mind a burning remorse or sense of shame for the way he has treated you.</a:t>
            </a:r>
          </a:p>
          <a:p>
            <a:pPr marL="274320" indent="-274320"/>
            <a:r>
              <a:rPr lang="en-US" altLang="en-US" dirty="0"/>
              <a:t>2.  This goes along with v 21 in which your good in return for his evil overcomes his evil.</a:t>
            </a:r>
          </a:p>
          <a:p>
            <a:pPr marL="274320" indent="-274320"/>
            <a:r>
              <a:rPr lang="en-US" altLang="en-US" dirty="0"/>
              <a:t>3.  The best way to destroy an enemy is to make him a friend.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54265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dirty="0"/>
              <a:t>1.  The first two lines of this psalm identify the poor and the needy.</a:t>
            </a:r>
          </a:p>
          <a:p>
            <a:pPr marL="274320" indent="-274320" eaLnBrk="1" hangingPunct="1">
              <a:lnSpc>
                <a:spcPct val="80000"/>
              </a:lnSpc>
              <a:defRPr/>
            </a:pPr>
            <a:r>
              <a:rPr lang="en-US" dirty="0"/>
              <a:t>2.  Hebrew poetry, including the psalms, is written in parallelisms.</a:t>
            </a:r>
          </a:p>
          <a:p>
            <a:pPr marL="274320" indent="-274320" eaLnBrk="1" hangingPunct="1">
              <a:lnSpc>
                <a:spcPct val="80000"/>
              </a:lnSpc>
              <a:defRPr/>
            </a:pPr>
            <a:r>
              <a:rPr lang="en-US" dirty="0"/>
              <a:t>3.  One type of parallelism that we see here is synonymous parallelism where the two phrases say the same thing but in different words.</a:t>
            </a:r>
          </a:p>
          <a:p>
            <a:pPr marL="274320" indent="-274320" eaLnBrk="1" hangingPunct="1">
              <a:lnSpc>
                <a:spcPct val="80000"/>
              </a:lnSpc>
              <a:defRPr/>
            </a:pPr>
            <a:r>
              <a:rPr lang="en-US" dirty="0"/>
              <a:t>4.  The poor and the needy are synonymous.  </a:t>
            </a:r>
          </a:p>
          <a:p>
            <a:pPr marL="274320" indent="-274320" eaLnBrk="1" hangingPunct="1">
              <a:lnSpc>
                <a:spcPct val="80000"/>
              </a:lnSpc>
              <a:defRPr/>
            </a:pPr>
            <a:r>
              <a:rPr lang="en-US" dirty="0"/>
              <a:t>5.  They are different nouns that refer generally to the same group of people.</a:t>
            </a:r>
          </a:p>
          <a:p>
            <a:pPr marL="274320" indent="-274320" eaLnBrk="1" hangingPunct="1">
              <a:lnSpc>
                <a:spcPct val="80000"/>
              </a:lnSpc>
              <a:defRPr/>
            </a:pPr>
            <a:r>
              <a:rPr lang="en-US" dirty="0"/>
              <a:t>6.  In the first phrase, the poor and needy are oppressed; in the second phrase they sigh in distress because of their oppression.</a:t>
            </a:r>
          </a:p>
          <a:p>
            <a:pPr marL="274320" indent="-274320" eaLnBrk="1" hangingPunct="1">
              <a:lnSpc>
                <a:spcPct val="80000"/>
              </a:lnSpc>
              <a:defRPr/>
            </a:pPr>
            <a:r>
              <a:rPr lang="en-US" dirty="0"/>
              <a:t>7.  And we see that the LORD (Yahweh) has a special concern for this group of people.</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dirty="0"/>
              <a:t>1.  The LORD, Yahweh, takes it upon Himself to arise and act on their behalf.</a:t>
            </a:r>
          </a:p>
          <a:p>
            <a:pPr marL="274320" indent="-274320" eaLnBrk="1" hangingPunct="1">
              <a:lnSpc>
                <a:spcPct val="80000"/>
              </a:lnSpc>
              <a:defRPr/>
            </a:pPr>
            <a:r>
              <a:rPr lang="en-US" dirty="0"/>
              <a:t>2.  How do you think the Lord does that?  </a:t>
            </a:r>
          </a:p>
          <a:p>
            <a:pPr marL="274320" indent="-274320" eaLnBrk="1" hangingPunct="1">
              <a:lnSpc>
                <a:spcPct val="80000"/>
              </a:lnSpc>
              <a:defRPr/>
            </a:pPr>
            <a:r>
              <a:rPr lang="en-US" dirty="0"/>
              <a:t>3.  How does the Lord stop the oppression of the downtrodden?</a:t>
            </a:r>
          </a:p>
          <a:p>
            <a:pPr marL="274320" indent="-274320" eaLnBrk="1" hangingPunct="1">
              <a:lnSpc>
                <a:spcPct val="80000"/>
              </a:lnSpc>
              <a:defRPr/>
            </a:pPr>
            <a:r>
              <a:rPr lang="en-US" dirty="0"/>
              <a:t>4.  What does He do to intervene?  </a:t>
            </a:r>
          </a:p>
          <a:p>
            <a:pPr marL="274320" indent="-274320" eaLnBrk="1" hangingPunct="1">
              <a:lnSpc>
                <a:spcPct val="80000"/>
              </a:lnSpc>
              <a:defRPr/>
            </a:pPr>
            <a:r>
              <a:rPr lang="en-US" dirty="0"/>
              <a:t>5.  Does He send down Gabriel or Michael to strong arm the opposition?</a:t>
            </a:r>
          </a:p>
          <a:p>
            <a:pPr marL="274320" indent="-274320" eaLnBrk="1" hangingPunct="1">
              <a:lnSpc>
                <a:spcPct val="80000"/>
              </a:lnSpc>
              <a:defRPr/>
            </a:pPr>
            <a:r>
              <a:rPr lang="en-US" dirty="0"/>
              <a:t>6.  That is usually not how God intervenes in the affairs of men, although at times, I am sure that He has, as we see in the book of Daniel.</a:t>
            </a:r>
          </a:p>
          <a:p>
            <a:pPr marL="274320" indent="-274320" eaLnBrk="1" hangingPunct="1">
              <a:lnSpc>
                <a:spcPct val="80000"/>
              </a:lnSpc>
              <a:defRPr/>
            </a:pPr>
            <a:r>
              <a:rPr lang="en-US" dirty="0"/>
              <a:t>7.  More often, God uses human instrumentalities to accomplish His plans.</a:t>
            </a:r>
          </a:p>
          <a:p>
            <a:pPr marL="274320" indent="-274320" eaLnBrk="1" hangingPunct="1">
              <a:lnSpc>
                <a:spcPct val="80000"/>
              </a:lnSpc>
              <a:defRPr/>
            </a:pPr>
            <a:r>
              <a:rPr lang="en-US" dirty="0"/>
              <a:t>8.  We get a hint of this from the way Isaiah describes how God fulfills His prophetic declarations.</a:t>
            </a:r>
          </a:p>
          <a:p>
            <a:pPr marL="274320" indent="-274320" eaLnBrk="1" hangingPunct="1">
              <a:lnSpc>
                <a:spcPct val="80000"/>
              </a:lnSpc>
              <a:defRPr/>
            </a:pPr>
            <a:r>
              <a:rPr lang="en-US" b="1" dirty="0"/>
              <a:t>Isaiah 46:10-11 ESV</a:t>
            </a:r>
            <a:r>
              <a:rPr lang="en-US" dirty="0"/>
              <a:t> - 10 declaring the end from the beginning and from ancient times things not yet done, saying, 'My counsel shall stand, and I will accomplish all my purpose,' 11 calling a bird of prey from the east, the man of my counsel from a far country. I have spoken, and I will bring it to pass; I have purposed, and I will do it.</a:t>
            </a:r>
          </a:p>
          <a:p>
            <a:pPr marL="274320" indent="-274320" eaLnBrk="1" hangingPunct="1">
              <a:lnSpc>
                <a:spcPct val="80000"/>
              </a:lnSpc>
              <a:defRPr/>
            </a:pPr>
            <a:r>
              <a:rPr lang="en-US" dirty="0"/>
              <a:t>9.  So here we get the hint that God impresses people, or at times, even animals, to bring about the things that he has declared will happen.</a:t>
            </a:r>
          </a:p>
          <a:p>
            <a:pPr marL="274320" indent="-274320" eaLnBrk="1" hangingPunct="1">
              <a:lnSpc>
                <a:spcPct val="80000"/>
              </a:lnSpc>
              <a:defRPr/>
            </a:pPr>
            <a:r>
              <a:rPr lang="en-US" dirty="0"/>
              <a:t>10. The same can be true in acting on behalf of the poor and the needy.</a:t>
            </a:r>
          </a:p>
          <a:p>
            <a:pPr marL="274320" indent="-274320" eaLnBrk="1" hangingPunct="1">
              <a:lnSpc>
                <a:spcPct val="80000"/>
              </a:lnSpc>
              <a:defRPr/>
            </a:pPr>
            <a:r>
              <a:rPr lang="en-US" dirty="0"/>
              <a:t>11. He can impress another person to take up their case and oppose the evil forces that are seeking to oppress them.</a:t>
            </a:r>
          </a:p>
          <a:p>
            <a:pPr marL="274320" indent="-274320" eaLnBrk="1" hangingPunct="1">
              <a:lnSpc>
                <a:spcPct val="80000"/>
              </a:lnSpc>
              <a:defRPr/>
            </a:pPr>
            <a:r>
              <a:rPr lang="en-US" dirty="0"/>
              <a:t>12. We see God’s concern for the poor and needy all through Scripture.</a:t>
            </a:r>
          </a:p>
          <a:p>
            <a:pPr marL="274320" indent="-274320" eaLnBrk="1" hangingPunct="1">
              <a:lnSpc>
                <a:spcPct val="80000"/>
              </a:lnSpc>
              <a:defRPr/>
            </a:pPr>
            <a:r>
              <a:rPr lang="en-US" dirty="0"/>
              <a:t>13. So this is inspired council to all those who fear God, to look out for the widows and the orphans, the powerless and the marginalized, the poor and the needy, and make sure they are not being unjustly oppressed.</a:t>
            </a:r>
          </a:p>
          <a:p>
            <a:pPr marL="274320" indent="-274320" eaLnBrk="1" hangingPunct="1">
              <a:lnSpc>
                <a:spcPct val="80000"/>
              </a:lnSpc>
              <a:defRPr/>
            </a:pPr>
            <a:r>
              <a:rPr lang="en-US" dirty="0"/>
              <a:t>14. God is using His people to help meet their needs and fight on their behalf against those who would oppress them.</a:t>
            </a:r>
          </a:p>
          <a:p>
            <a:pPr marL="274320" indent="-274320" eaLnBrk="1" hangingPunct="1">
              <a:lnSpc>
                <a:spcPct val="80000"/>
              </a:lnSpc>
              <a:defRPr/>
            </a:pPr>
            <a:endParaRPr lang="en-US" dirty="0"/>
          </a:p>
          <a:p>
            <a:pPr marL="274320" indent="-274320" eaLnBrk="1" hangingPunct="1">
              <a:lnSpc>
                <a:spcPct val="80000"/>
              </a:lnSpc>
              <a:defRPr/>
            </a:pPr>
            <a:r>
              <a:rPr lang="en-US" b="1" dirty="0"/>
              <a:t>B4:</a:t>
            </a:r>
          </a:p>
          <a:p>
            <a:pPr marL="274320" indent="-274320" eaLnBrk="1" hangingPunct="1">
              <a:lnSpc>
                <a:spcPct val="80000"/>
              </a:lnSpc>
              <a:defRPr/>
            </a:pPr>
            <a:r>
              <a:rPr lang="en-US" dirty="0"/>
              <a:t>1.  Can </a:t>
            </a:r>
            <a:r>
              <a:rPr lang="en-US" b="1" dirty="0"/>
              <a:t>we</a:t>
            </a:r>
            <a:r>
              <a:rPr lang="en-US" dirty="0"/>
              <a:t> actually be poor and needy?</a:t>
            </a:r>
          </a:p>
          <a:p>
            <a:pPr marL="274320" indent="-274320" eaLnBrk="1" hangingPunct="1">
              <a:lnSpc>
                <a:spcPct val="80000"/>
              </a:lnSpc>
              <a:defRPr/>
            </a:pPr>
            <a:r>
              <a:rPr lang="en-US" dirty="0"/>
              <a:t>2.  What are we if we don’t have Jesus?  </a:t>
            </a:r>
          </a:p>
          <a:p>
            <a:pPr marL="274320" indent="-274320" eaLnBrk="1" hangingPunct="1">
              <a:lnSpc>
                <a:spcPct val="80000"/>
              </a:lnSpc>
              <a:defRPr/>
            </a:pPr>
            <a:r>
              <a:rPr lang="en-US" dirty="0"/>
              <a:t>3.  We may have all the riches of the world, but if we don’t have Jesus we are poor and needy.</a:t>
            </a:r>
          </a:p>
          <a:p>
            <a:pPr marL="274320" indent="-274320" eaLnBrk="1" hangingPunct="1">
              <a:lnSpc>
                <a:spcPct val="80000"/>
              </a:lnSpc>
              <a:defRPr/>
            </a:pPr>
            <a:r>
              <a:rPr lang="en-US" dirty="0"/>
              <a:t>4.  Can we be oppressed by the devil?  Can we be sighing for something better than the life of sin he offers us?</a:t>
            </a:r>
          </a:p>
          <a:p>
            <a:pPr marL="274320" indent="-274320" eaLnBrk="1" hangingPunct="1">
              <a:lnSpc>
                <a:spcPct val="80000"/>
              </a:lnSpc>
              <a:defRPr/>
            </a:pPr>
            <a:r>
              <a:rPr lang="en-US" dirty="0"/>
              <a:t>5.  Remember how Jesus started the beatitudes?</a:t>
            </a:r>
          </a:p>
          <a:p>
            <a:pPr marL="274320" indent="-274320" eaLnBrk="1" hangingPunct="1">
              <a:lnSpc>
                <a:spcPct val="80000"/>
              </a:lnSpc>
              <a:defRPr/>
            </a:pPr>
            <a:r>
              <a:rPr lang="en-US" dirty="0"/>
              <a:t>6.  “Blessed are the poor in spirit for theirs is the kingdom of heaven.”</a:t>
            </a:r>
          </a:p>
          <a:p>
            <a:pPr marL="274320" indent="-274320" eaLnBrk="1" hangingPunct="1">
              <a:lnSpc>
                <a:spcPct val="80000"/>
              </a:lnSpc>
              <a:defRPr/>
            </a:pPr>
            <a:r>
              <a:rPr lang="en-US" dirty="0"/>
              <a:t>7.  In other words, blessed are those who recognize their spiritual need and hunger and thirst for righteousness, for they shall be filled.</a:t>
            </a:r>
          </a:p>
          <a:p>
            <a:pPr marL="274320" indent="-274320" eaLnBrk="1" hangingPunct="1">
              <a:lnSpc>
                <a:spcPct val="80000"/>
              </a:lnSpc>
              <a:defRPr/>
            </a:pPr>
            <a:r>
              <a:rPr lang="en-US" dirty="0"/>
              <a:t>8.  Blessed are those who recognize their need of Jesus and come to Him for their righteousness.</a:t>
            </a:r>
          </a:p>
          <a:p>
            <a:pPr marL="274320" indent="-274320" eaLnBrk="1" hangingPunct="1">
              <a:lnSpc>
                <a:spcPct val="80000"/>
              </a:lnSpc>
              <a:defRPr/>
            </a:pPr>
            <a:r>
              <a:rPr lang="en-US" dirty="0"/>
              <a:t>9.  Theirs will be the kingdom of heaven.</a:t>
            </a:r>
          </a:p>
          <a:p>
            <a:pPr marL="274320" indent="-274320" eaLnBrk="1" hangingPunct="1">
              <a:lnSpc>
                <a:spcPct val="80000"/>
              </a:lnSpc>
              <a:defRPr/>
            </a:pPr>
            <a:endParaRPr lang="en-US" dirty="0"/>
          </a:p>
          <a:p>
            <a:pPr marL="274320" indent="-274320" eaLnBrk="1" hangingPunct="1">
              <a:lnSpc>
                <a:spcPct val="80000"/>
              </a:lnSpc>
              <a:defRPr/>
            </a:pPr>
            <a:r>
              <a:rPr lang="en-US" b="1" dirty="0"/>
              <a:t>B5:</a:t>
            </a:r>
          </a:p>
          <a:p>
            <a:pPr marL="274320" indent="-274320" eaLnBrk="1" hangingPunct="1">
              <a:lnSpc>
                <a:spcPct val="80000"/>
              </a:lnSpc>
              <a:defRPr/>
            </a:pPr>
            <a:r>
              <a:rPr lang="en-US" dirty="0"/>
              <a:t>1.  “I will set him in the safety for which he yearns.”</a:t>
            </a:r>
          </a:p>
          <a:p>
            <a:pPr marL="274320" indent="-274320" eaLnBrk="1" hangingPunct="1">
              <a:lnSpc>
                <a:spcPct val="80000"/>
              </a:lnSpc>
              <a:defRPr/>
            </a:pPr>
            <a:r>
              <a:rPr lang="en-US" dirty="0"/>
              <a:t>2.  Is this true particularly for the poor and needy in spirit?</a:t>
            </a:r>
          </a:p>
          <a:p>
            <a:pPr marL="274320" indent="-274320" eaLnBrk="1" hangingPunct="1">
              <a:lnSpc>
                <a:spcPct val="80000"/>
              </a:lnSpc>
              <a:defRPr/>
            </a:pPr>
            <a:r>
              <a:rPr lang="en-US" dirty="0"/>
              <a:t>3.  If we find our righteousness in Jesus Christ, the Lord will set us in the safety of His kingdom for which we yearn.</a:t>
            </a:r>
          </a:p>
          <a:p>
            <a:pPr marL="274320" indent="-274320" eaLnBrk="1" hangingPunct="1">
              <a:lnSpc>
                <a:spcPct val="80000"/>
              </a:lnSpc>
              <a:defRPr/>
            </a:pPr>
            <a:r>
              <a:rPr lang="en-US" dirty="0"/>
              <a:t>4.  Forever secure in the arms of Jesus.</a:t>
            </a:r>
          </a:p>
          <a:p>
            <a:pPr marL="274320" indent="-274320" eaLnBrk="1" hangingPunct="1">
              <a:lnSpc>
                <a:spcPct val="80000"/>
              </a:lnSpc>
              <a:defRPr/>
            </a:pPr>
            <a:r>
              <a:rPr lang="en-US" dirty="0"/>
              <a:t>5.  Are you interested?</a:t>
            </a:r>
          </a:p>
          <a:p>
            <a:pPr marL="274320" indent="-274320" eaLnBrk="1" hangingPunct="1">
              <a:lnSpc>
                <a:spcPct val="80000"/>
              </a:lnSpc>
              <a:defRPr/>
            </a:pPr>
            <a:endParaRPr lang="en-US" dirty="0"/>
          </a:p>
          <a:p>
            <a:pPr marL="274320" indent="-274320" eaLnBrk="1" hangingPunct="1">
              <a:lnSpc>
                <a:spcPct val="80000"/>
              </a:lnSpc>
              <a:defRPr/>
            </a:pPr>
            <a:endParaRPr lang="en-US" dirty="0"/>
          </a:p>
          <a:p>
            <a:pPr marL="274320" indent="-274320"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1" dirty="0"/>
          </a:p>
          <a:p>
            <a:pPr marL="274320" indent="-274320"/>
            <a:r>
              <a:rPr lang="en-US" b="1" dirty="0"/>
              <a:t>B3: </a:t>
            </a:r>
          </a:p>
          <a:p>
            <a:pPr marL="274320" indent="-274320"/>
            <a:r>
              <a:rPr lang="en-US" b="0" dirty="0"/>
              <a:t>[See notes on linked slide.]</a:t>
            </a:r>
          </a:p>
          <a:p>
            <a:pPr marL="274320" indent="-274320"/>
            <a:endParaRPr lang="en-US" b="0" dirty="0"/>
          </a:p>
          <a:p>
            <a:pPr marL="274320" indent="-274320"/>
            <a:r>
              <a:rPr lang="en-US" b="1" dirty="0"/>
              <a:t>B4: </a:t>
            </a:r>
          </a:p>
          <a:p>
            <a:pPr marL="274320" indent="-274320"/>
            <a:r>
              <a:rPr lang="en-US" dirty="0"/>
              <a:t>1.  How did Jesus begin the beatitudes in Matthew 5?</a:t>
            </a:r>
          </a:p>
          <a:p>
            <a:r>
              <a:rPr lang="en-US" sz="1200" b="1" i="0" u="none" strike="noStrike" kern="1200" dirty="0">
                <a:solidFill>
                  <a:schemeClr val="tx1"/>
                </a:solidFill>
                <a:effectLst/>
                <a:latin typeface="Arial" charset="0"/>
                <a:ea typeface="+mn-ea"/>
                <a:cs typeface="+mn-cs"/>
              </a:rPr>
              <a:t>Matthew 5:3 King James Version (KJV)</a:t>
            </a:r>
          </a:p>
          <a:p>
            <a:pPr lvl="1"/>
            <a:r>
              <a:rPr lang="en-US" sz="1200" b="1" i="0" u="none" strike="noStrike" kern="1200" baseline="30000" dirty="0">
                <a:solidFill>
                  <a:schemeClr val="tx1"/>
                </a:solidFill>
                <a:effectLst/>
                <a:latin typeface="Arial" charset="0"/>
                <a:ea typeface="+mn-ea"/>
                <a:cs typeface="+mn-cs"/>
              </a:rPr>
              <a:t>3 </a:t>
            </a:r>
            <a:r>
              <a:rPr lang="en-US" sz="1200" b="0" i="0" u="none" strike="noStrike" kern="1200" dirty="0">
                <a:solidFill>
                  <a:schemeClr val="tx1"/>
                </a:solidFill>
                <a:effectLst/>
                <a:latin typeface="Arial" charset="0"/>
                <a:ea typeface="+mn-ea"/>
                <a:cs typeface="+mn-cs"/>
              </a:rPr>
              <a:t>Blessed are the poor in spirit: for theirs is the kingdom of heaven.</a:t>
            </a:r>
          </a:p>
          <a:p>
            <a:pPr marL="274320" indent="-274320"/>
            <a:r>
              <a:rPr lang="en-US" dirty="0"/>
              <a:t>2.  What does it mean to be “poor in spirit?”</a:t>
            </a:r>
          </a:p>
          <a:p>
            <a:pPr marL="274320" indent="-274320"/>
            <a:r>
              <a:rPr lang="en-US" dirty="0"/>
              <a:t>3.  It means to recognize you’re a sinner, that you are not righteous, that you have nothing to recommend yourself to God.</a:t>
            </a:r>
          </a:p>
          <a:p>
            <a:pPr marL="274320" indent="-274320"/>
            <a:r>
              <a:rPr lang="en-US" dirty="0"/>
              <a:t>4.  It means to recognize that you cannot save yourself: you need a Savior.</a:t>
            </a:r>
          </a:p>
          <a:p>
            <a:pPr marL="274320" indent="-274320"/>
            <a:r>
              <a:rPr lang="en-US" dirty="0"/>
              <a:t>5.  The next beatitude says “Blessed are they that mourn.”</a:t>
            </a:r>
          </a:p>
          <a:p>
            <a:pPr marL="274320" indent="-274320"/>
            <a:r>
              <a:rPr lang="en-US" dirty="0"/>
              <a:t>6.  When we recognize our spiritual poverty, we mourn because of our sins and separation from God.</a:t>
            </a:r>
          </a:p>
          <a:p>
            <a:pPr marL="274320" indent="-274320"/>
            <a:r>
              <a:rPr lang="en-US" dirty="0"/>
              <a:t>7.  So Jesus came to preach the gospel to the poor in spirit, everyone who recognizes their sinfulness and need of a Savior.</a:t>
            </a:r>
          </a:p>
          <a:p>
            <a:pPr marL="274320" indent="-274320"/>
            <a:r>
              <a:rPr lang="en-US" dirty="0"/>
              <a:t>8.  He came to heal the brokenhearted, everyone who repented and was sorry for their sins.</a:t>
            </a:r>
          </a:p>
          <a:p>
            <a:pPr marL="274320" indent="-274320"/>
            <a:r>
              <a:rPr lang="en-US" dirty="0"/>
              <a:t>9.  He came to free the captives, everyone who was imprisoned by sin and Satan.</a:t>
            </a:r>
          </a:p>
          <a:p>
            <a:pPr marL="274320" indent="-274320"/>
            <a:r>
              <a:rPr lang="en-US" dirty="0"/>
              <a:t>10. He came to open the eyes of all those blinded by the darkness of this world to the glorious light of the gospel.</a:t>
            </a:r>
          </a:p>
          <a:p>
            <a:pPr marL="274320" indent="-274320"/>
            <a:r>
              <a:rPr lang="en-US" dirty="0"/>
              <a:t>11. He came to set at liberty those who were oppressed by the devil, to free them from the penalty of sin, the power of sin, and someday soon, the presence of sin.</a:t>
            </a:r>
          </a:p>
          <a:p>
            <a:pPr marL="274320" indent="-274320"/>
            <a:r>
              <a:rPr lang="en-US" dirty="0"/>
              <a:t>12. Understood in this way, the poor, the brokenhearted, the captive, the blind, the oppressed become a metaphor for our spiritual condition apart from a saving relationship with Christ.</a:t>
            </a:r>
          </a:p>
          <a:p>
            <a:pPr marL="274320" indent="-274320"/>
            <a:r>
              <a:rPr lang="en-US" dirty="0"/>
              <a:t>13. Jesus came to deliver everyone who was willing to recognize their need of a Savior.</a:t>
            </a:r>
          </a:p>
          <a:p>
            <a:pPr marL="274320" indent="-274320"/>
            <a:r>
              <a:rPr lang="en-US" dirty="0"/>
              <a:t>14. This included not only the physically poor and needy but the rich as well.</a:t>
            </a:r>
          </a:p>
          <a:p>
            <a:pPr marL="274320" indent="-274320"/>
            <a:r>
              <a:rPr lang="en-US" dirty="0"/>
              <a:t>15. He ministered to Zacchaeus, to Nicodemus, to the rich young ruler, to Matthew His disciple (a tax collector).</a:t>
            </a:r>
          </a:p>
          <a:p>
            <a:r>
              <a:rPr lang="en-US" sz="1200" b="1" i="0" u="none" strike="noStrike" kern="1200" dirty="0">
                <a:solidFill>
                  <a:schemeClr val="tx1"/>
                </a:solidFill>
                <a:effectLst/>
                <a:latin typeface="Arial" charset="0"/>
                <a:ea typeface="+mn-ea"/>
                <a:cs typeface="+mn-cs"/>
              </a:rPr>
              <a:t>2 Peter 3:9 New King James Version (NKJV)</a:t>
            </a:r>
          </a:p>
          <a:p>
            <a:pPr lvl="1"/>
            <a:r>
              <a:rPr lang="en-US" sz="1200" b="1" i="0" u="none" strike="noStrike" kern="1200" baseline="30000" dirty="0">
                <a:solidFill>
                  <a:schemeClr val="tx1"/>
                </a:solidFill>
                <a:effectLst/>
                <a:latin typeface="Arial" charset="0"/>
                <a:ea typeface="+mn-ea"/>
                <a:cs typeface="+mn-cs"/>
              </a:rPr>
              <a:t>9 </a:t>
            </a:r>
            <a:r>
              <a:rPr lang="en-US" sz="1200" b="0" i="0" u="none" strike="noStrike" kern="1200" dirty="0">
                <a:solidFill>
                  <a:schemeClr val="tx1"/>
                </a:solidFill>
                <a:effectLst/>
                <a:latin typeface="Arial" charset="0"/>
                <a:ea typeface="+mn-ea"/>
                <a:cs typeface="+mn-cs"/>
              </a:rPr>
              <a:t>The Lord is not willing that any should perish but that all should come to repentance.</a:t>
            </a:r>
          </a:p>
          <a:p>
            <a:r>
              <a:rPr lang="en-US" sz="1200" b="1" i="0" u="none" strike="noStrike" kern="1200" dirty="0">
                <a:solidFill>
                  <a:schemeClr val="tx1"/>
                </a:solidFill>
                <a:effectLst/>
                <a:latin typeface="Arial" charset="0"/>
                <a:ea typeface="+mn-ea"/>
                <a:cs typeface="+mn-cs"/>
              </a:rPr>
              <a:t>1 Timothy 2:4 King James Version (KJV)</a:t>
            </a:r>
          </a:p>
          <a:p>
            <a:pPr lvl="1"/>
            <a:r>
              <a:rPr lang="en-US" dirty="0"/>
              <a:t>[God]</a:t>
            </a:r>
            <a:r>
              <a:rPr lang="en-US" sz="1200" b="1" i="0" u="none" strike="noStrike" kern="1200" baseline="0" dirty="0">
                <a:solidFill>
                  <a:schemeClr val="tx1"/>
                </a:solidFill>
                <a:effectLst/>
                <a:latin typeface="Arial" charset="0"/>
                <a:ea typeface="+mn-ea"/>
                <a:cs typeface="+mn-cs"/>
              </a:rPr>
              <a:t> </a:t>
            </a:r>
            <a:r>
              <a:rPr lang="en-US" sz="1200" b="1" i="0" u="none" strike="noStrike" kern="1200" baseline="30000" dirty="0">
                <a:solidFill>
                  <a:schemeClr val="tx1"/>
                </a:solidFill>
                <a:effectLst/>
                <a:latin typeface="Arial" charset="0"/>
                <a:ea typeface="+mn-ea"/>
                <a:cs typeface="+mn-cs"/>
              </a:rPr>
              <a:t>4 </a:t>
            </a:r>
            <a:r>
              <a:rPr lang="en-US" sz="1200" b="0" i="0" u="none" strike="noStrike" kern="1200" dirty="0">
                <a:solidFill>
                  <a:schemeClr val="tx1"/>
                </a:solidFill>
                <a:effectLst/>
                <a:latin typeface="Arial" charset="0"/>
                <a:ea typeface="+mn-ea"/>
                <a:cs typeface="+mn-cs"/>
              </a:rPr>
              <a:t>Who will have all men to be saved, and to come unto the knowledge of the truth.</a:t>
            </a:r>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dirty="0"/>
              <a:t>[See notes on linked slide.]</a:t>
            </a:r>
          </a:p>
          <a:p>
            <a:pPr marL="274320" indent="-274320"/>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1.  The first petition of the Lord’s prayer is “thy kingdom come.”</a:t>
            </a:r>
          </a:p>
          <a:p>
            <a:pPr marL="274320" indent="-274320"/>
            <a:r>
              <a:rPr lang="en-US" b="0" dirty="0"/>
              <a:t>2.  What is going to happen when God’s kingdom comes?</a:t>
            </a:r>
          </a:p>
          <a:p>
            <a:pPr marL="274320" indent="-274320"/>
            <a:r>
              <a:rPr lang="en-US" b="0" dirty="0"/>
              <a:t>3.  Right away we begin to see God’s judgment made manifest.</a:t>
            </a:r>
          </a:p>
          <a:p>
            <a:pPr marL="274320" indent="-274320"/>
            <a:r>
              <a:rPr lang="en-US" b="0" dirty="0"/>
              <a:t>4.  The righteous dead are resurrected; the righteous living are translated.</a:t>
            </a:r>
          </a:p>
          <a:p>
            <a:pPr marL="274320" indent="-274320"/>
            <a:r>
              <a:rPr lang="en-US" b="0" dirty="0"/>
              <a:t>5.  The wicked living are slain by the brightness of His coming; the wicked dead remain dead until the great white throne judgment.</a:t>
            </a:r>
          </a:p>
          <a:p>
            <a:pPr marL="274320" indent="-274320"/>
            <a:r>
              <a:rPr lang="en-US" b="0" dirty="0"/>
              <a:t>6.  We have the millennial judgment during the 1000 years.</a:t>
            </a:r>
          </a:p>
          <a:p>
            <a:pPr marL="274320" indent="-274320"/>
            <a:r>
              <a:rPr lang="en-US" b="0" dirty="0"/>
              <a:t>7.  And finally we have the executive judgment at the great white throne where the wicked are condemned and destroyed.</a:t>
            </a:r>
          </a:p>
          <a:p>
            <a:pPr marL="274320" indent="-274320"/>
            <a:r>
              <a:rPr lang="en-US" b="0" dirty="0"/>
              <a:t>8.  So praying for God’s kingdom to come is the equivalent of praying in the psalms for God’s judgment to come.</a:t>
            </a:r>
          </a:p>
          <a:p>
            <a:pPr marL="274320" indent="-274320"/>
            <a:endParaRPr lang="en-US" b="0" dirty="0"/>
          </a:p>
          <a:p>
            <a:pPr marL="274320" indent="-274320"/>
            <a:r>
              <a:rPr lang="en-US" b="1" dirty="0"/>
              <a:t>B2:</a:t>
            </a:r>
          </a:p>
          <a:p>
            <a:pPr marL="274320" indent="-274320"/>
            <a:r>
              <a:rPr lang="en-US" b="0" dirty="0"/>
              <a:t>1.  The sanctuary service in the OT taught the gospel of how our sins can be forgiven.</a:t>
            </a:r>
          </a:p>
          <a:p>
            <a:pPr marL="274320" indent="-274320"/>
            <a:r>
              <a:rPr lang="en-US" b="0" dirty="0"/>
              <a:t>2.  Our sins can be transferred to a sinless substitute who pays the penalty for our sins, which is death.</a:t>
            </a:r>
          </a:p>
          <a:p>
            <a:pPr marL="274320" indent="-274320"/>
            <a:r>
              <a:rPr lang="en-US" b="0" dirty="0"/>
              <a:t>3.  Without our sins being transferred, we pay the penalty for sin ourselves, which is eternal death.</a:t>
            </a:r>
          </a:p>
          <a:p>
            <a:pPr marL="274320" indent="-274320"/>
            <a:r>
              <a:rPr lang="en-US" b="0" dirty="0"/>
              <a:t>4.  This process of transferring sin is called substitutionary atonement.</a:t>
            </a:r>
          </a:p>
          <a:p>
            <a:pPr marL="274320" indent="-274320"/>
            <a:r>
              <a:rPr lang="en-US" b="0" dirty="0"/>
              <a:t>5.  And the sacrifices pointed forward to Christ, our sinless Substitute who would take our sins and pay the wages of those sins by His death on the cross.</a:t>
            </a:r>
          </a:p>
          <a:p>
            <a:pPr marL="274320" indent="-274320"/>
            <a:r>
              <a:rPr lang="en-US" b="0" dirty="0"/>
              <a:t>6.  So the sanctuary service taught that sin is deadly and we need to be forgiven in order to live.</a:t>
            </a:r>
          </a:p>
          <a:p>
            <a:pPr marL="274320" indent="-274320"/>
            <a:r>
              <a:rPr lang="en-US" b="0" dirty="0"/>
              <a:t>7.  The Day of Atonement was seen as a day of judgment when the confessed and forgiven sins of God’s people were disposed of and remembered no more.</a:t>
            </a:r>
          </a:p>
          <a:p>
            <a:pPr marL="274320" indent="-274320"/>
            <a:r>
              <a:rPr lang="en-US" b="0" dirty="0"/>
              <a:t>8.  This annual event prefigured the pre-advent judgment that we believe began in 1844 and is continuing today.</a:t>
            </a:r>
          </a:p>
          <a:p>
            <a:pPr marL="274320" indent="-274320"/>
            <a:r>
              <a:rPr lang="en-US" b="0" dirty="0"/>
              <a:t>9.  And soon, we believe, Jesus will come to redeem the righteous and destroy the wicked.</a:t>
            </a:r>
          </a:p>
          <a:p>
            <a:pPr marL="274320" indent="-274320"/>
            <a:r>
              <a:rPr lang="en-US" b="0" dirty="0"/>
              <a:t>10. Then we will see the ultimate fulfillment of all the calls for God to arise and act on behalf of His people.</a:t>
            </a:r>
          </a:p>
          <a:p>
            <a:pPr marL="274320" indent="-274320"/>
            <a:r>
              <a:rPr lang="en-US" b="0" dirty="0"/>
              <a:t>11. The righteous will be vindicated and saved; the wicked will be condemned and destroyed.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6</a:t>
            </a:fld>
            <a:endParaRPr lang="en-US" dirty="0"/>
          </a:p>
        </p:txBody>
      </p:sp>
    </p:spTree>
    <p:extLst>
      <p:ext uri="{BB962C8B-B14F-4D97-AF65-F5344CB8AC3E}">
        <p14:creationId xmlns:p14="http://schemas.microsoft.com/office/powerpoint/2010/main" val="128939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6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6</a:t>
            </a:r>
          </a:p>
          <a:p>
            <a:r>
              <a:rPr lang="en-US" dirty="0"/>
              <a:t> I Will Arise</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Poor and Needy</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fontScale="92500" lnSpcReduction="10000"/>
          </a:bodyPr>
          <a:lstStyle/>
          <a:p>
            <a:r>
              <a:rPr lang="en-US" dirty="0"/>
              <a:t>Psalm 9:18 ESV - 18 For the needy shall not always be forgotten, and the hope of the poor shall not perish forever.  </a:t>
            </a:r>
          </a:p>
          <a:p>
            <a:r>
              <a:rPr lang="en-US" dirty="0"/>
              <a:t>Psalm 113:7 ESV - 7 He raises the poor from the dust and lifts the needy from the ash heap, </a:t>
            </a:r>
          </a:p>
          <a:p>
            <a:r>
              <a:rPr lang="en-US" dirty="0"/>
              <a:t>Psalm 40:17 ESV - 17 As for me, I am poor and needy, but the Lord takes thought for me. You are my help and my deliverer; do not delay, O my God!  </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146:7-9 ESV</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a:t>[The LORD] who executes justice for the oppressed, who gives food to the hungry. The LORD sets the prisoners free; </a:t>
            </a:r>
            <a:r>
              <a:rPr lang="en-US" baseline="30000" dirty="0"/>
              <a:t>8</a:t>
            </a:r>
            <a:r>
              <a:rPr lang="en-US" dirty="0"/>
              <a:t> the LORD opens the eyes of the blind. The LORD lifts up those who are bowed down; the LORD loves the righteous. </a:t>
            </a:r>
            <a:r>
              <a:rPr lang="en-US" baseline="30000" dirty="0"/>
              <a:t>9</a:t>
            </a:r>
            <a:r>
              <a:rPr lang="en-US" dirty="0"/>
              <a:t> The LORD watches over the sojourners; he upholds the widow and the fatherless, but the way of the wicked he brings to ruin.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dirty="0"/>
              <a:t>Exodus 22:21-23 ESV</a:t>
            </a:r>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572000"/>
          </a:xfrm>
        </p:spPr>
        <p:txBody>
          <a:bodyPr>
            <a:normAutofit/>
          </a:bodyPr>
          <a:lstStyle/>
          <a:p>
            <a:pPr>
              <a:lnSpc>
                <a:spcPct val="90000"/>
              </a:lnSpc>
            </a:pPr>
            <a:r>
              <a:rPr lang="en-US" altLang="en-US" dirty="0"/>
              <a:t>"You shall not wrong a sojourner or oppress him, for you were sojourners in the land of Egypt. </a:t>
            </a:r>
            <a:r>
              <a:rPr lang="en-US" altLang="en-US" baseline="30000" dirty="0"/>
              <a:t>22</a:t>
            </a:r>
            <a:r>
              <a:rPr lang="en-US" altLang="en-US" dirty="0"/>
              <a:t> You shall not mistreat any widow or fatherless child. </a:t>
            </a:r>
            <a:r>
              <a:rPr lang="en-US" altLang="en-US" baseline="30000" dirty="0"/>
              <a:t>23</a:t>
            </a:r>
            <a:r>
              <a:rPr lang="en-US" altLang="en-US" dirty="0"/>
              <a:t> If you do mistreat them, and they cry out to me, I will surely hear their cry,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Luke 4:16-19 ESV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fontScale="85000" lnSpcReduction="20000"/>
          </a:bodyPr>
          <a:lstStyle/>
          <a:p>
            <a:r>
              <a:rPr lang="en-US" dirty="0">
                <a:effectLst/>
              </a:rPr>
              <a:t>And he came to Nazareth, where he had been brought up. And as was his custom, he went to the synagogue on the Sabbath day, and he stood up to read. </a:t>
            </a:r>
            <a:r>
              <a:rPr lang="en-US" baseline="30000" dirty="0">
                <a:effectLst/>
              </a:rPr>
              <a:t>17</a:t>
            </a:r>
            <a:r>
              <a:rPr lang="en-US" dirty="0">
                <a:effectLst/>
              </a:rPr>
              <a:t> And the scroll of the prophet Isaiah was given to him. He unrolled the scroll and found the place where it was written, </a:t>
            </a:r>
            <a:r>
              <a:rPr lang="en-US" baseline="30000" dirty="0">
                <a:effectLst/>
              </a:rPr>
              <a:t>18</a:t>
            </a:r>
            <a:r>
              <a:rPr lang="en-US" dirty="0">
                <a:effectLst/>
              </a:rPr>
              <a:t> "The Spirit of the Lord is upon me, because he has anointed me to proclaim good news to the poor. He has sent me to proclaim liberty to the captives and recovering of sight to the blind, to set at liberty those who are oppressed, </a:t>
            </a:r>
            <a:r>
              <a:rPr lang="en-US" baseline="30000" dirty="0">
                <a:effectLst/>
              </a:rPr>
              <a:t>19</a:t>
            </a:r>
            <a:r>
              <a:rPr lang="en-US" dirty="0">
                <a:effectLst/>
              </a:rPr>
              <a:t> to proclaim the year of the Lord's favor.“  [</a:t>
            </a:r>
            <a:r>
              <a:rPr lang="en-US" dirty="0">
                <a:effectLst/>
                <a:hlinkClick r:id="rId3" action="ppaction://hlinksldjump"/>
              </a:rPr>
              <a:t>R</a:t>
            </a:r>
            <a:r>
              <a:rPr lang="en-US" dirty="0">
                <a:effectLst/>
              </a:rPr>
              <a:t>]</a:t>
            </a:r>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58:6-8 NIV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Break the teeth in their mouths, O God; LORD, tear out the fangs of those lions! </a:t>
            </a:r>
            <a:r>
              <a:rPr lang="en-US" baseline="30000" dirty="0">
                <a:effectLst>
                  <a:outerShdw blurRad="38100" dist="38100" dir="2700000" algn="tl">
                    <a:srgbClr val="000000">
                      <a:alpha val="43137"/>
                    </a:srgbClr>
                  </a:outerShdw>
                </a:effectLst>
              </a:rPr>
              <a:t>7</a:t>
            </a:r>
            <a:r>
              <a:rPr lang="en-US" dirty="0">
                <a:effectLst>
                  <a:outerShdw blurRad="38100" dist="38100" dir="2700000" algn="tl">
                    <a:srgbClr val="000000">
                      <a:alpha val="43137"/>
                    </a:srgbClr>
                  </a:outerShdw>
                </a:effectLst>
              </a:rPr>
              <a:t> Let them vanish like water that flows away; when they draw the bow, let their arrows fall short. </a:t>
            </a:r>
            <a:r>
              <a:rPr lang="en-US" baseline="30000" dirty="0">
                <a:effectLst>
                  <a:outerShdw blurRad="38100" dist="38100" dir="2700000" algn="tl">
                    <a:srgbClr val="000000">
                      <a:alpha val="43137"/>
                    </a:srgbClr>
                  </a:outerShdw>
                </a:effectLst>
              </a:rPr>
              <a:t>8</a:t>
            </a:r>
            <a:r>
              <a:rPr lang="en-US" dirty="0">
                <a:effectLst>
                  <a:outerShdw blurRad="38100" dist="38100" dir="2700000" algn="tl">
                    <a:srgbClr val="000000">
                      <a:alpha val="43137"/>
                    </a:srgbClr>
                  </a:outerShdw>
                </a:effectLst>
              </a:rPr>
              <a:t> May they be like a slug that melts away as it moves along, like a stillborn child that never sees the sun.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dirty="0"/>
              <a:t>Psalm 94:1-2, 22-23 NIV</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lnSpcReduction="10000"/>
          </a:bodyPr>
          <a:lstStyle/>
          <a:p>
            <a:r>
              <a:rPr lang="en-US" dirty="0"/>
              <a:t>- 1 The LORD is a God who avenges. O God who avenges, shine forth. 2 Rise up, Judge of the earth; pay back to the proud what they deserve. ... 22 But the LORD has become my fortress, and my God the rock in whom I take refuge. 23 He will repay them for their sins and destroy them for their wickedness; the LORD our God will destroy them.  [</a:t>
            </a:r>
            <a:r>
              <a:rPr lang="en-US" dirty="0">
                <a:hlinkClick r:id="rId3" action="ppaction://hlinksldjump"/>
              </a:rPr>
              <a:t>R</a:t>
            </a:r>
            <a:r>
              <a:rPr lang="en-US" dirty="0"/>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6804-CCDA-B783-81B4-7485FB7544E9}"/>
              </a:ext>
            </a:extLst>
          </p:cNvPr>
          <p:cNvSpPr>
            <a:spLocks noGrp="1"/>
          </p:cNvSpPr>
          <p:nvPr>
            <p:ph type="title"/>
          </p:nvPr>
        </p:nvSpPr>
        <p:spPr/>
        <p:txBody>
          <a:bodyPr/>
          <a:lstStyle/>
          <a:p>
            <a:r>
              <a:rPr lang="en-US" dirty="0"/>
              <a:t>Psalm 139:20-21, 23-24 NIV</a:t>
            </a:r>
          </a:p>
        </p:txBody>
      </p:sp>
      <p:sp>
        <p:nvSpPr>
          <p:cNvPr id="3" name="Content Placeholder 2">
            <a:extLst>
              <a:ext uri="{FF2B5EF4-FFF2-40B4-BE49-F238E27FC236}">
                <a16:creationId xmlns:a16="http://schemas.microsoft.com/office/drawing/2014/main" id="{82FEE874-8148-0562-6EFE-6BE2468FA1DE}"/>
              </a:ext>
            </a:extLst>
          </p:cNvPr>
          <p:cNvSpPr>
            <a:spLocks noGrp="1"/>
          </p:cNvSpPr>
          <p:nvPr>
            <p:ph idx="1"/>
          </p:nvPr>
        </p:nvSpPr>
        <p:spPr/>
        <p:txBody>
          <a:bodyPr>
            <a:normAutofit lnSpcReduction="10000"/>
          </a:bodyPr>
          <a:lstStyle/>
          <a:p>
            <a:r>
              <a:rPr lang="en-US" dirty="0"/>
              <a:t>They [the evil] speak of </a:t>
            </a:r>
            <a:r>
              <a:rPr lang="en-US" u="sng" dirty="0"/>
              <a:t>you</a:t>
            </a:r>
            <a:r>
              <a:rPr lang="en-US" dirty="0"/>
              <a:t> [God] with evil intent; </a:t>
            </a:r>
            <a:r>
              <a:rPr lang="en-US" u="sng" dirty="0"/>
              <a:t>your</a:t>
            </a:r>
            <a:r>
              <a:rPr lang="en-US" dirty="0"/>
              <a:t> adversaries misuse </a:t>
            </a:r>
            <a:r>
              <a:rPr lang="en-US" u="sng" dirty="0"/>
              <a:t>your</a:t>
            </a:r>
            <a:r>
              <a:rPr lang="en-US" dirty="0"/>
              <a:t> name. </a:t>
            </a:r>
            <a:r>
              <a:rPr lang="en-US" baseline="30000" dirty="0"/>
              <a:t>21</a:t>
            </a:r>
            <a:r>
              <a:rPr lang="en-US" dirty="0"/>
              <a:t> Do I not hate those who hate </a:t>
            </a:r>
            <a:r>
              <a:rPr lang="en-US" u="sng" dirty="0"/>
              <a:t>you</a:t>
            </a:r>
            <a:r>
              <a:rPr lang="en-US" dirty="0"/>
              <a:t>, LORD, and abhor those who are in rebellion against </a:t>
            </a:r>
            <a:r>
              <a:rPr lang="en-US" u="sng" dirty="0"/>
              <a:t>you</a:t>
            </a:r>
            <a:r>
              <a:rPr lang="en-US" dirty="0"/>
              <a:t>? ... 23 Search me, God, and know my heart; test me and know my anxious thoughts. </a:t>
            </a:r>
            <a:r>
              <a:rPr lang="en-US" baseline="30000" dirty="0"/>
              <a:t>24</a:t>
            </a:r>
            <a:r>
              <a:rPr lang="en-US" dirty="0"/>
              <a:t> See if there is any offensive way in me, and lead me in the way everlasting.  [</a:t>
            </a:r>
            <a:r>
              <a:rPr lang="en-US" dirty="0">
                <a:hlinkClick r:id="rId3" action="ppaction://hlinksldjump"/>
              </a:rPr>
              <a:t>R</a:t>
            </a:r>
            <a:r>
              <a:rPr lang="en-US" dirty="0"/>
              <a:t>]</a:t>
            </a:r>
          </a:p>
        </p:txBody>
      </p:sp>
    </p:spTree>
    <p:extLst>
      <p:ext uri="{BB962C8B-B14F-4D97-AF65-F5344CB8AC3E}">
        <p14:creationId xmlns:p14="http://schemas.microsoft.com/office/powerpoint/2010/main" val="329481807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3CE-43B8-A59D-9C03-7F117E07F597}"/>
              </a:ext>
            </a:extLst>
          </p:cNvPr>
          <p:cNvSpPr>
            <a:spLocks noGrp="1"/>
          </p:cNvSpPr>
          <p:nvPr>
            <p:ph type="title"/>
          </p:nvPr>
        </p:nvSpPr>
        <p:spPr/>
        <p:txBody>
          <a:bodyPr/>
          <a:lstStyle/>
          <a:p>
            <a:r>
              <a:rPr lang="en-US" dirty="0"/>
              <a:t>1 Samuel 24:11-12 NIV</a:t>
            </a:r>
          </a:p>
        </p:txBody>
      </p:sp>
      <p:sp>
        <p:nvSpPr>
          <p:cNvPr id="3" name="Content Placeholder 2">
            <a:extLst>
              <a:ext uri="{FF2B5EF4-FFF2-40B4-BE49-F238E27FC236}">
                <a16:creationId xmlns:a16="http://schemas.microsoft.com/office/drawing/2014/main" id="{B92EB63F-FEDA-8D88-51F0-B0B70E9F82DE}"/>
              </a:ext>
            </a:extLst>
          </p:cNvPr>
          <p:cNvSpPr>
            <a:spLocks noGrp="1"/>
          </p:cNvSpPr>
          <p:nvPr>
            <p:ph idx="1"/>
          </p:nvPr>
        </p:nvSpPr>
        <p:spPr/>
        <p:txBody>
          <a:bodyPr>
            <a:normAutofit fontScale="92500" lnSpcReduction="10000"/>
          </a:bodyPr>
          <a:lstStyle/>
          <a:p>
            <a:r>
              <a:rPr lang="en-US" dirty="0"/>
              <a:t>See, my father, look at this piece of your robe in my hand! I cut off the corner of your robe but did not kill you. See that there is nothing in my hand to indicate that I am guilty of wrongdoing or rebellion. I have not wronged you, but you are hunting me down to take my life. </a:t>
            </a:r>
            <a:r>
              <a:rPr lang="en-US" baseline="30000" dirty="0"/>
              <a:t>12</a:t>
            </a:r>
            <a:r>
              <a:rPr lang="en-US" dirty="0"/>
              <a:t> May the LORD judge between you and me. And may the LORD avenge the wrongs you have done to me, but my hand will not touch you.  [</a:t>
            </a:r>
            <a:r>
              <a:rPr lang="en-US" dirty="0">
                <a:hlinkClick r:id="rId3" action="ppaction://hlinksldjump"/>
              </a:rPr>
              <a:t>R]</a:t>
            </a:r>
            <a:endParaRPr lang="en-US" dirty="0"/>
          </a:p>
        </p:txBody>
      </p:sp>
    </p:spTree>
    <p:extLst>
      <p:ext uri="{BB962C8B-B14F-4D97-AF65-F5344CB8AC3E}">
        <p14:creationId xmlns:p14="http://schemas.microsoft.com/office/powerpoint/2010/main" val="305216849"/>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9AD4-1927-010A-9979-EAF940EE9B85}"/>
              </a:ext>
            </a:extLst>
          </p:cNvPr>
          <p:cNvSpPr>
            <a:spLocks noGrp="1"/>
          </p:cNvSpPr>
          <p:nvPr>
            <p:ph type="title"/>
          </p:nvPr>
        </p:nvSpPr>
        <p:spPr/>
        <p:txBody>
          <a:bodyPr/>
          <a:lstStyle/>
          <a:p>
            <a:r>
              <a:rPr lang="en-US" dirty="0"/>
              <a:t>Romans 12:17-21 NIV</a:t>
            </a:r>
          </a:p>
        </p:txBody>
      </p:sp>
      <p:sp>
        <p:nvSpPr>
          <p:cNvPr id="3" name="Content Placeholder 2">
            <a:extLst>
              <a:ext uri="{FF2B5EF4-FFF2-40B4-BE49-F238E27FC236}">
                <a16:creationId xmlns:a16="http://schemas.microsoft.com/office/drawing/2014/main" id="{10257BFB-8179-FD21-F306-1F6032B52F43}"/>
              </a:ext>
            </a:extLst>
          </p:cNvPr>
          <p:cNvSpPr>
            <a:spLocks noGrp="1"/>
          </p:cNvSpPr>
          <p:nvPr>
            <p:ph idx="1"/>
          </p:nvPr>
        </p:nvSpPr>
        <p:spPr/>
        <p:txBody>
          <a:bodyPr>
            <a:normAutofit fontScale="85000" lnSpcReduction="10000"/>
          </a:bodyPr>
          <a:lstStyle/>
          <a:p>
            <a:r>
              <a:rPr lang="en-US" dirty="0"/>
              <a:t>Do not repay anyone evil for evil. Be careful to do what is right in the eyes of everyone. </a:t>
            </a:r>
            <a:r>
              <a:rPr lang="en-US" baseline="30000" dirty="0"/>
              <a:t>18</a:t>
            </a:r>
            <a:r>
              <a:rPr lang="en-US" dirty="0"/>
              <a:t> If it is possible, as far as it depends on you, live at peace with everyone. </a:t>
            </a:r>
            <a:r>
              <a:rPr lang="en-US" baseline="30000" dirty="0"/>
              <a:t>19</a:t>
            </a:r>
            <a:r>
              <a:rPr lang="en-US" dirty="0"/>
              <a:t> Do not take revenge, my dear friends, but leave room for God's wrath, for it is written: "It is mine to avenge; I will repay," says the Lord. </a:t>
            </a:r>
            <a:r>
              <a:rPr lang="en-US" baseline="30000" dirty="0"/>
              <a:t>20</a:t>
            </a:r>
            <a:r>
              <a:rPr lang="en-US" dirty="0"/>
              <a:t> On the contrary: "If your enemy is hungry, feed him; if he is thirsty, give him something to drink. In doing this, you will heap burning coals on his head." </a:t>
            </a:r>
            <a:r>
              <a:rPr lang="en-US" baseline="30000" dirty="0"/>
              <a:t>21</a:t>
            </a:r>
            <a:r>
              <a:rPr lang="en-US" dirty="0"/>
              <a:t> Do not be overcome by evil, but overcome evil with good.  [</a:t>
            </a:r>
            <a:r>
              <a:rPr lang="en-US" dirty="0">
                <a:hlinkClick r:id="rId3" action="ppaction://hlinksldjump"/>
              </a:rPr>
              <a:t>R</a:t>
            </a:r>
            <a:r>
              <a:rPr lang="en-US" dirty="0"/>
              <a:t>]</a:t>
            </a:r>
          </a:p>
        </p:txBody>
      </p:sp>
    </p:spTree>
    <p:extLst>
      <p:ext uri="{BB962C8B-B14F-4D97-AF65-F5344CB8AC3E}">
        <p14:creationId xmlns:p14="http://schemas.microsoft.com/office/powerpoint/2010/main" val="10444561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Psalm 12:5 NKJV</a:t>
            </a:r>
          </a:p>
        </p:txBody>
      </p:sp>
      <p:sp>
        <p:nvSpPr>
          <p:cNvPr id="3" name="Content Placeholder 2"/>
          <p:cNvSpPr>
            <a:spLocks noGrp="1"/>
          </p:cNvSpPr>
          <p:nvPr>
            <p:ph idx="1"/>
          </p:nvPr>
        </p:nvSpPr>
        <p:spPr/>
        <p:txBody>
          <a:bodyPr>
            <a:normAutofit fontScale="85000" lnSpcReduction="20000"/>
          </a:bodyPr>
          <a:lstStyle/>
          <a:p>
            <a:r>
              <a:rPr lang="en-US" dirty="0"/>
              <a:t>"For the oppression of the poor, for the sighing of the needy, Now I will arise," says the LORD; "I will set him in the safety for which he yearns.“</a:t>
            </a:r>
          </a:p>
          <a:p>
            <a:r>
              <a:rPr lang="en-US" dirty="0"/>
              <a:t>For whom is the Lord particularly concerned in this verse?</a:t>
            </a:r>
          </a:p>
          <a:p>
            <a:r>
              <a:rPr lang="en-US" dirty="0"/>
              <a:t>Who is it that will act on their behalf?</a:t>
            </a:r>
          </a:p>
          <a:p>
            <a:r>
              <a:rPr lang="en-US" dirty="0"/>
              <a:t>How can we understand the “poor and needy” to include more than just those who are financially strapped?</a:t>
            </a:r>
          </a:p>
          <a:p>
            <a:r>
              <a:rPr lang="en-US" dirty="0"/>
              <a:t>What is the promise of this verse?</a:t>
            </a:r>
          </a:p>
          <a:p>
            <a:endParaRPr lang="en-US" dirty="0"/>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a:xfrm>
            <a:off x="3505200" y="1676400"/>
            <a:ext cx="5562600" cy="5105400"/>
          </a:xfrm>
        </p:spPr>
        <p:txBody>
          <a:bodyPr>
            <a:normAutofit fontScale="77500" lnSpcReduction="20000"/>
          </a:bodyPr>
          <a:lstStyle/>
          <a:p>
            <a:r>
              <a:rPr lang="en-US" dirty="0"/>
              <a:t>The psalms in our lesson this week refuse to accept evil and cry out against human indifference and injustice.  They call for God to rise up and act against the enemies and oppressors of God’s people and call for judgment upon the wicked.  These calls for judgment are a prelude to God’s final judgment in which the righteous are vindicated and the wicked are destroyed. </a:t>
            </a:r>
          </a:p>
          <a:p>
            <a:pPr lvl="1"/>
            <a:r>
              <a:rPr lang="en-US" dirty="0"/>
              <a:t>Justice for the Oppressed</a:t>
            </a:r>
          </a:p>
          <a:p>
            <a:pPr lvl="1"/>
            <a:r>
              <a:rPr lang="en-US" dirty="0"/>
              <a:t>Calls for Judgment</a:t>
            </a:r>
          </a:p>
          <a:p>
            <a:pPr lvl="1"/>
            <a:r>
              <a:rPr lang="en-US" dirty="0"/>
              <a:t>Judgment Coming</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 for the Oppressed</a:t>
            </a:r>
          </a:p>
        </p:txBody>
      </p:sp>
      <p:sp>
        <p:nvSpPr>
          <p:cNvPr id="3" name="Content Placeholder 2"/>
          <p:cNvSpPr>
            <a:spLocks noGrp="1"/>
          </p:cNvSpPr>
          <p:nvPr>
            <p:ph idx="1"/>
          </p:nvPr>
        </p:nvSpPr>
        <p:spPr>
          <a:xfrm>
            <a:off x="3505200" y="1676400"/>
            <a:ext cx="5562600" cy="5181600"/>
          </a:xfrm>
        </p:spPr>
        <p:txBody>
          <a:bodyPr>
            <a:normAutofit fontScale="77500" lnSpcReduction="20000"/>
          </a:bodyPr>
          <a:lstStyle/>
          <a:p>
            <a:r>
              <a:rPr lang="en-US" altLang="en-US" sz="3200" dirty="0"/>
              <a:t>How do the psalms reflect God’s care for the poor and needy? (</a:t>
            </a:r>
            <a:r>
              <a:rPr lang="en-US" altLang="en-US" sz="3200" dirty="0">
                <a:hlinkClick r:id="rId4" action="ppaction://hlinksldjump"/>
              </a:rPr>
              <a:t>Ps 9:18; 40:17; 113:7</a:t>
            </a:r>
            <a:r>
              <a:rPr lang="en-US" altLang="en-US" sz="3200" dirty="0"/>
              <a:t>)</a:t>
            </a:r>
          </a:p>
          <a:p>
            <a:r>
              <a:rPr lang="en-US" altLang="en-US" dirty="0"/>
              <a:t>How do these psalms reflect the same concern as expressed in the Law God gave to Israel? (</a:t>
            </a:r>
            <a:r>
              <a:rPr lang="en-US" altLang="en-US" dirty="0">
                <a:hlinkClick r:id="rId5" action="ppaction://hlinksldjump"/>
              </a:rPr>
              <a:t>Ex 22:21-23</a:t>
            </a:r>
            <a:r>
              <a:rPr lang="en-US" altLang="en-US" dirty="0"/>
              <a:t>)</a:t>
            </a:r>
          </a:p>
          <a:p>
            <a:r>
              <a:rPr lang="en-US" altLang="en-US" sz="3200" dirty="0"/>
              <a:t>How did Jesus use Isaiah’s words of deliverance for the downtrodden to inaugurate His ministry in the synagogue at Nazareth? (</a:t>
            </a:r>
            <a:r>
              <a:rPr lang="en-US" altLang="en-US" sz="3200" dirty="0">
                <a:hlinkClick r:id="rId6" action="ppaction://hlinksldjump"/>
              </a:rPr>
              <a:t>Luke 4:16-19</a:t>
            </a:r>
            <a:r>
              <a:rPr lang="en-US" altLang="en-US" sz="3200" dirty="0"/>
              <a:t>)</a:t>
            </a:r>
          </a:p>
          <a:p>
            <a:r>
              <a:rPr lang="en-US" altLang="en-US" dirty="0"/>
              <a:t>How can we understand Jesus’ mission statement here in Luke in a more inclusive way?</a:t>
            </a:r>
          </a:p>
          <a:p>
            <a:pPr marL="0" indent="0">
              <a:buNone/>
            </a:pPr>
            <a:endParaRPr lang="en-US" altLang="en-US" sz="3200" dirty="0"/>
          </a:p>
          <a:p>
            <a:endParaRPr lang="en-US" altLang="en-US" sz="3200" dirty="0"/>
          </a:p>
          <a:p>
            <a:endParaRPr lang="en-US" altLang="en-US" sz="3200" dirty="0"/>
          </a:p>
          <a:p>
            <a:endParaRPr lang="en-US" altLang="en-US" sz="3200" dirty="0"/>
          </a:p>
          <a:p>
            <a:endParaRPr lang="en-US" dirty="0"/>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Calls for Judgment</a:t>
            </a:r>
          </a:p>
        </p:txBody>
      </p:sp>
      <p:sp>
        <p:nvSpPr>
          <p:cNvPr id="3" name="Content Placeholder 2"/>
          <p:cNvSpPr>
            <a:spLocks noGrp="1"/>
          </p:cNvSpPr>
          <p:nvPr>
            <p:ph idx="1"/>
          </p:nvPr>
        </p:nvSpPr>
        <p:spPr>
          <a:xfrm>
            <a:off x="3505200" y="1676400"/>
            <a:ext cx="5562600" cy="5029200"/>
          </a:xfrm>
        </p:spPr>
        <p:txBody>
          <a:bodyPr>
            <a:normAutofit fontScale="77500" lnSpcReduction="20000"/>
          </a:bodyPr>
          <a:lstStyle/>
          <a:p>
            <a:r>
              <a:rPr lang="en-US" dirty="0"/>
              <a:t>How do the psalmists express their outrage at evil in the following psalms?</a:t>
            </a:r>
          </a:p>
          <a:p>
            <a:pPr lvl="1"/>
            <a:r>
              <a:rPr lang="en-US" dirty="0">
                <a:hlinkClick r:id="rId4" action="ppaction://hlinksldjump"/>
              </a:rPr>
              <a:t>Ps 58:6-8</a:t>
            </a:r>
          </a:p>
          <a:p>
            <a:pPr lvl="1"/>
            <a:r>
              <a:rPr lang="en-US" dirty="0">
                <a:hlinkClick r:id="rId4" action="ppaction://hlinksldjump"/>
              </a:rPr>
              <a:t>Ps 94:1-2,22-23</a:t>
            </a:r>
            <a:endParaRPr lang="en-US" dirty="0"/>
          </a:p>
          <a:p>
            <a:r>
              <a:rPr lang="en-US" dirty="0"/>
              <a:t>Whose glory is foremost in David’s mind when he calls for divine vengeance? (</a:t>
            </a:r>
            <a:r>
              <a:rPr lang="en-US" dirty="0">
                <a:hlinkClick r:id="rId5" action="ppaction://hlinksldjump"/>
              </a:rPr>
              <a:t>Ps 139:20-21</a:t>
            </a:r>
            <a:r>
              <a:rPr lang="en-US" dirty="0"/>
              <a:t>)</a:t>
            </a:r>
          </a:p>
          <a:p>
            <a:r>
              <a:rPr lang="en-US" dirty="0"/>
              <a:t>How did David pass up the opportunity to take revenge on one of his most persistent enemies? (</a:t>
            </a:r>
            <a:r>
              <a:rPr lang="en-US" dirty="0">
                <a:hlinkClick r:id="rId6" action="ppaction://hlinksldjump"/>
              </a:rPr>
              <a:t>1 Sam 24:12</a:t>
            </a:r>
            <a:r>
              <a:rPr lang="en-US" dirty="0"/>
              <a:t>)</a:t>
            </a:r>
          </a:p>
          <a:p>
            <a:r>
              <a:rPr lang="en-US" dirty="0"/>
              <a:t>How did the apostle Paul council us as Christians to deal with our enemies? (</a:t>
            </a:r>
            <a:r>
              <a:rPr lang="en-US" dirty="0">
                <a:hlinkClick r:id="rId7" action="ppaction://hlinksldjump"/>
              </a:rPr>
              <a:t>Rom 12:17-21</a:t>
            </a:r>
            <a:r>
              <a:rPr lang="en-US" dirty="0"/>
              <a:t>)</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2457-7DA0-8C40-9C3E-185E3D9EF303}"/>
              </a:ext>
            </a:extLst>
          </p:cNvPr>
          <p:cNvSpPr>
            <a:spLocks noGrp="1"/>
          </p:cNvSpPr>
          <p:nvPr>
            <p:ph type="title"/>
          </p:nvPr>
        </p:nvSpPr>
        <p:spPr/>
        <p:txBody>
          <a:bodyPr/>
          <a:lstStyle/>
          <a:p>
            <a:r>
              <a:rPr lang="en-US" dirty="0"/>
              <a:t>Judgment Coming</a:t>
            </a:r>
          </a:p>
        </p:txBody>
      </p:sp>
      <p:sp>
        <p:nvSpPr>
          <p:cNvPr id="3" name="Content Placeholder 2">
            <a:extLst>
              <a:ext uri="{FF2B5EF4-FFF2-40B4-BE49-F238E27FC236}">
                <a16:creationId xmlns:a16="http://schemas.microsoft.com/office/drawing/2014/main" id="{B9883238-1820-8B1A-A54D-8DA58760DCF1}"/>
              </a:ext>
            </a:extLst>
          </p:cNvPr>
          <p:cNvSpPr>
            <a:spLocks noGrp="1"/>
          </p:cNvSpPr>
          <p:nvPr>
            <p:ph idx="1"/>
          </p:nvPr>
        </p:nvSpPr>
        <p:spPr/>
        <p:txBody>
          <a:bodyPr>
            <a:normAutofit/>
          </a:bodyPr>
          <a:lstStyle/>
          <a:p>
            <a:r>
              <a:rPr lang="en-US" dirty="0"/>
              <a:t>How does the first petition of the Lord’s prayer look forward to judgment?</a:t>
            </a:r>
          </a:p>
          <a:p>
            <a:r>
              <a:rPr lang="en-US" dirty="0"/>
              <a:t>What did the OT sanctuary service teach people about judgment and the wages of sin?</a:t>
            </a:r>
          </a:p>
        </p:txBody>
      </p:sp>
    </p:spTree>
    <p:extLst>
      <p:ext uri="{BB962C8B-B14F-4D97-AF65-F5344CB8AC3E}">
        <p14:creationId xmlns:p14="http://schemas.microsoft.com/office/powerpoint/2010/main" val="3021099641"/>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All through His word, God expresses a special concern for the poor and needy, the widows and orphans, the sojourners and the oppressed, and the psalms pick up this concern by pointing to the Lord as the source of their help.</a:t>
            </a:r>
          </a:p>
          <a:p>
            <a:r>
              <a:rPr lang="en-US" dirty="0"/>
              <a:t>God helps those who call upon Him by impressing His people to be compassionate to them and lift up those who are in need.</a:t>
            </a:r>
          </a:p>
          <a:p>
            <a:r>
              <a:rPr lang="en-US" dirty="0"/>
              <a:t>So David can write in Ps 37:5: I was young and now I am old, yet I have never seen the righteous forsaken or their children begging bread.</a:t>
            </a:r>
          </a:p>
          <a:p>
            <a:r>
              <a:rPr lang="en-US" dirty="0"/>
              <a:t>In a spiritual sense, we all start out poor and needy, poor in spirit, recognizing our sinfulness, in need of forgiveness, oppressed by the devil, blind to the truth.</a:t>
            </a:r>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181600"/>
          </a:xfrm>
        </p:spPr>
        <p:txBody>
          <a:bodyPr>
            <a:normAutofit fontScale="70000" lnSpcReduction="20000"/>
          </a:bodyPr>
          <a:lstStyle/>
          <a:p>
            <a:r>
              <a:rPr lang="en-US" dirty="0"/>
              <a:t>But it is just such people that Jesus declared He had come to deliver as He inaugurated His ministry.</a:t>
            </a:r>
          </a:p>
          <a:p>
            <a:r>
              <a:rPr lang="en-US" dirty="0"/>
              <a:t>Many of the imprecatory psalms seem to be calling for revenge upon the wicked and the enemies of God’s people.</a:t>
            </a:r>
          </a:p>
          <a:p>
            <a:r>
              <a:rPr lang="en-US" dirty="0"/>
              <a:t>But it is important to remember that these are all calls for God’s vengeance not for permission to take vengeance ourselves.</a:t>
            </a:r>
          </a:p>
          <a:p>
            <a:r>
              <a:rPr lang="en-US" dirty="0"/>
              <a:t>David, the writer of many of these psalms, refused to take revenge on Saul, his most persistent enemy, even when he had a golden opportunity to do so.</a:t>
            </a:r>
          </a:p>
          <a:p>
            <a:r>
              <a:rPr lang="en-US" dirty="0"/>
              <a:t>David had a greater concern for the honor and glory of God than for his own.  The hatred he expresses for his enemies is because of their hatred for God.</a:t>
            </a:r>
          </a:p>
          <a:p>
            <a:endParaRPr lang="en-US" dirty="0"/>
          </a:p>
          <a:p>
            <a:endParaRPr lang="en-US" dirty="0"/>
          </a:p>
        </p:txBody>
      </p:sp>
    </p:spTree>
    <p:extLst>
      <p:ext uri="{BB962C8B-B14F-4D97-AF65-F5344CB8AC3E}">
        <p14:creationId xmlns:p14="http://schemas.microsoft.com/office/powerpoint/2010/main" val="2395199532"/>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429000" y="1600200"/>
            <a:ext cx="5715000" cy="5257800"/>
          </a:xfrm>
        </p:spPr>
        <p:txBody>
          <a:bodyPr>
            <a:normAutofit fontScale="70000" lnSpcReduction="20000"/>
          </a:bodyPr>
          <a:lstStyle/>
          <a:p>
            <a:r>
              <a:rPr lang="en-US" dirty="0"/>
              <a:t>While the imprecatory psalms call for God’s judgment upon the wicked often in ways that seem to lack compassion, there is nothing compassionate about God’s final judgment and destruction of the wicked.</a:t>
            </a:r>
          </a:p>
          <a:p>
            <a:r>
              <a:rPr lang="en-US" dirty="0"/>
              <a:t>In essence these psalms are often prayers for God to carry out what He has already promised to do.</a:t>
            </a:r>
          </a:p>
          <a:p>
            <a:r>
              <a:rPr lang="en-US" dirty="0"/>
              <a:t>When we pray for God’s kingdom to come and His will to be done, that includes the final judgment that vindicates the saints and destroys the wicked.</a:t>
            </a:r>
          </a:p>
          <a:p>
            <a:r>
              <a:rPr lang="en-US" dirty="0"/>
              <a:t>Until that time, we, as Christians, are to love our enemies, to pray for them, and return good for their evil.</a:t>
            </a:r>
          </a:p>
          <a:p>
            <a:r>
              <a:rPr lang="en-US" dirty="0"/>
              <a:t>Will you seek the Lord’s help this week to live in love, resisting the temptation of revenge, leaving vengeance  to the Lord?</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1311951</TotalTime>
  <Words>5591</Words>
  <Application>Microsoft Office PowerPoint</Application>
  <PresentationFormat>On-screen Show (4:3)</PresentationFormat>
  <Paragraphs>340</Paragraphs>
  <Slides>19</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-apple-system</vt:lpstr>
      <vt:lpstr>Arial</vt:lpstr>
      <vt:lpstr>Arial Rounded MT Bold</vt:lpstr>
      <vt:lpstr>Calibri</vt:lpstr>
      <vt:lpstr>2_Default Design</vt:lpstr>
      <vt:lpstr>Default Design</vt:lpstr>
      <vt:lpstr>Psalms</vt:lpstr>
      <vt:lpstr>Memory Text Psalm 12:5 NKJV</vt:lpstr>
      <vt:lpstr>Overview</vt:lpstr>
      <vt:lpstr>Justice for the Oppressed</vt:lpstr>
      <vt:lpstr>Calls for Judgment</vt:lpstr>
      <vt:lpstr>Judgment Coming</vt:lpstr>
      <vt:lpstr>Summary</vt:lpstr>
      <vt:lpstr>Summary</vt:lpstr>
      <vt:lpstr>Summary</vt:lpstr>
      <vt:lpstr>PowerPoint Presentation</vt:lpstr>
      <vt:lpstr>Poor and Needy</vt:lpstr>
      <vt:lpstr>Psalm 146:7-9 ESV</vt:lpstr>
      <vt:lpstr>Exodus 22:21-23 ESV</vt:lpstr>
      <vt:lpstr>Luke 4:16-19 ESV</vt:lpstr>
      <vt:lpstr>Psalm 58:6-8 NIV</vt:lpstr>
      <vt:lpstr>Psalm 94:1-2, 22-23 NIV</vt:lpstr>
      <vt:lpstr>Psalm 139:20-21, 23-24 NIV</vt:lpstr>
      <vt:lpstr>1 Samuel 24:11-12 NIV</vt:lpstr>
      <vt:lpstr>Romans 12:17-21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I will Arise</dc:title>
  <dc:subject>Psalms</dc:subject>
  <dc:creator>Kenneth J. McNulty</dc:creator>
  <cp:lastModifiedBy>Kenneth McNulty</cp:lastModifiedBy>
  <cp:revision>22310</cp:revision>
  <cp:lastPrinted>2016-06-03T16:02:10Z</cp:lastPrinted>
  <dcterms:created xsi:type="dcterms:W3CDTF">2005-09-30T23:50:48Z</dcterms:created>
  <dcterms:modified xsi:type="dcterms:W3CDTF">2024-02-10T02:28:33Z</dcterms:modified>
  <cp:category>Bible Book</cp:category>
</cp:coreProperties>
</file>