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65" r:id="rId1"/>
    <p:sldMasterId id="2147486578" r:id="rId2"/>
  </p:sldMasterIdLst>
  <p:notesMasterIdLst>
    <p:notesMasterId r:id="rId24"/>
  </p:notesMasterIdLst>
  <p:handoutMasterIdLst>
    <p:handoutMasterId r:id="rId25"/>
  </p:handoutMasterIdLst>
  <p:sldIdLst>
    <p:sldId id="2889" r:id="rId3"/>
    <p:sldId id="2110" r:id="rId4"/>
    <p:sldId id="3067" r:id="rId5"/>
    <p:sldId id="1978" r:id="rId6"/>
    <p:sldId id="3119" r:id="rId7"/>
    <p:sldId id="2845" r:id="rId8"/>
    <p:sldId id="2914" r:id="rId9"/>
    <p:sldId id="3126" r:id="rId10"/>
    <p:sldId id="2915" r:id="rId11"/>
    <p:sldId id="3118" r:id="rId12"/>
    <p:sldId id="3130" r:id="rId13"/>
    <p:sldId id="3129" r:id="rId14"/>
    <p:sldId id="2949" r:id="rId15"/>
    <p:sldId id="1855" r:id="rId16"/>
    <p:sldId id="2999" r:id="rId17"/>
    <p:sldId id="2029" r:id="rId18"/>
    <p:sldId id="3128" r:id="rId19"/>
    <p:sldId id="629" r:id="rId20"/>
    <p:sldId id="2913" r:id="rId21"/>
    <p:sldId id="2946" r:id="rId22"/>
    <p:sldId id="3127" r:id="rId23"/>
  </p:sldIdLst>
  <p:sldSz cx="9144000" cy="6858000" type="screen4x3"/>
  <p:notesSz cx="7102475" cy="9388475"/>
  <p:defaultTextStyle>
    <a:defPPr>
      <a:defRPr lang="en-US"/>
    </a:defPPr>
    <a:lvl1pPr algn="l" rtl="0" fontAlgn="base">
      <a:spcBef>
        <a:spcPct val="0"/>
      </a:spcBef>
      <a:spcAft>
        <a:spcPct val="0"/>
      </a:spcAft>
      <a:defRPr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folHlink"/>
        </a:solidFill>
        <a:latin typeface="Arial" charset="0"/>
        <a:ea typeface="+mn-ea"/>
        <a:cs typeface="Arial" charset="0"/>
      </a:defRPr>
    </a:lvl2pPr>
    <a:lvl3pPr marL="914400" algn="l" rtl="0" fontAlgn="base">
      <a:spcBef>
        <a:spcPct val="0"/>
      </a:spcBef>
      <a:spcAft>
        <a:spcPct val="0"/>
      </a:spcAft>
      <a:defRPr kern="1200">
        <a:solidFill>
          <a:schemeClr val="folHlink"/>
        </a:solidFill>
        <a:latin typeface="Arial" charset="0"/>
        <a:ea typeface="+mn-ea"/>
        <a:cs typeface="Arial" charset="0"/>
      </a:defRPr>
    </a:lvl3pPr>
    <a:lvl4pPr marL="1371600" algn="l" rtl="0" fontAlgn="base">
      <a:spcBef>
        <a:spcPct val="0"/>
      </a:spcBef>
      <a:spcAft>
        <a:spcPct val="0"/>
      </a:spcAft>
      <a:defRPr kern="1200">
        <a:solidFill>
          <a:schemeClr val="folHlink"/>
        </a:solidFill>
        <a:latin typeface="Arial" charset="0"/>
        <a:ea typeface="+mn-ea"/>
        <a:cs typeface="Arial" charset="0"/>
      </a:defRPr>
    </a:lvl4pPr>
    <a:lvl5pPr marL="1828800" algn="l" rtl="0" fontAlgn="base">
      <a:spcBef>
        <a:spcPct val="0"/>
      </a:spcBef>
      <a:spcAft>
        <a:spcPct val="0"/>
      </a:spcAft>
      <a:defRPr kern="1200">
        <a:solidFill>
          <a:schemeClr val="folHlink"/>
        </a:solidFill>
        <a:latin typeface="Arial" charset="0"/>
        <a:ea typeface="+mn-ea"/>
        <a:cs typeface="Arial" charset="0"/>
      </a:defRPr>
    </a:lvl5pPr>
    <a:lvl6pPr marL="2286000" algn="l" defTabSz="914400" rtl="0" eaLnBrk="1" latinLnBrk="0" hangingPunct="1">
      <a:defRPr kern="1200">
        <a:solidFill>
          <a:schemeClr val="folHlink"/>
        </a:solidFill>
        <a:latin typeface="Arial" charset="0"/>
        <a:ea typeface="+mn-ea"/>
        <a:cs typeface="Arial" charset="0"/>
      </a:defRPr>
    </a:lvl6pPr>
    <a:lvl7pPr marL="2743200" algn="l" defTabSz="914400" rtl="0" eaLnBrk="1" latinLnBrk="0" hangingPunct="1">
      <a:defRPr kern="1200">
        <a:solidFill>
          <a:schemeClr val="folHlink"/>
        </a:solidFill>
        <a:latin typeface="Arial" charset="0"/>
        <a:ea typeface="+mn-ea"/>
        <a:cs typeface="Arial" charset="0"/>
      </a:defRPr>
    </a:lvl7pPr>
    <a:lvl8pPr marL="3200400" algn="l" defTabSz="914400" rtl="0" eaLnBrk="1" latinLnBrk="0" hangingPunct="1">
      <a:defRPr kern="1200">
        <a:solidFill>
          <a:schemeClr val="folHlink"/>
        </a:solidFill>
        <a:latin typeface="Arial" charset="0"/>
        <a:ea typeface="+mn-ea"/>
        <a:cs typeface="Arial" charset="0"/>
      </a:defRPr>
    </a:lvl8pPr>
    <a:lvl9pPr marL="3657600" algn="l" defTabSz="914400" rtl="0" eaLnBrk="1" latinLnBrk="0" hangingPunct="1">
      <a:defRPr kern="1200">
        <a:solidFill>
          <a:schemeClr val="folHlink"/>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930" autoAdjust="0"/>
    <p:restoredTop sz="61820" autoAdjust="0"/>
  </p:normalViewPr>
  <p:slideViewPr>
    <p:cSldViewPr>
      <p:cViewPr varScale="1">
        <p:scale>
          <a:sx n="52" d="100"/>
          <a:sy n="52" d="100"/>
        </p:scale>
        <p:origin x="1757" y="58"/>
      </p:cViewPr>
      <p:guideLst>
        <p:guide orient="horz" pos="2160"/>
        <p:guide pos="2880"/>
      </p:guideLst>
    </p:cSldViewPr>
  </p:slideViewPr>
  <p:outlineViewPr>
    <p:cViewPr>
      <p:scale>
        <a:sx n="33" d="100"/>
        <a:sy n="33" d="100"/>
      </p:scale>
      <p:origin x="0" y="-10930"/>
    </p:cViewPr>
  </p:outlineViewPr>
  <p:notesTextViewPr>
    <p:cViewPr>
      <p:scale>
        <a:sx n="200" d="100"/>
        <a:sy n="200" d="100"/>
      </p:scale>
      <p:origin x="0" y="0"/>
    </p:cViewPr>
  </p:notesTextViewPr>
  <p:sorterViewPr>
    <p:cViewPr>
      <p:scale>
        <a:sx n="75" d="100"/>
        <a:sy n="75" d="100"/>
      </p:scale>
      <p:origin x="0" y="0"/>
    </p:cViewPr>
  </p:sorterViewPr>
  <p:notesViewPr>
    <p:cSldViewPr>
      <p:cViewPr varScale="1">
        <p:scale>
          <a:sx n="63" d="100"/>
          <a:sy n="63" d="100"/>
        </p:scale>
        <p:origin x="315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D812D-51F5-4FE5-A4A1-470FB017C6E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5ADB5A-D5F8-451A-BB34-B2E545868C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29DFDA-FA1E-40FF-9956-D234420C2A14}" type="datetimeFigureOut">
              <a:rPr lang="en-US" smtClean="0"/>
              <a:t>3/15/2024</a:t>
            </a:fld>
            <a:endParaRPr lang="en-US" dirty="0"/>
          </a:p>
        </p:txBody>
      </p:sp>
      <p:sp>
        <p:nvSpPr>
          <p:cNvPr id="4" name="Footer Placeholder 3">
            <a:extLst>
              <a:ext uri="{FF2B5EF4-FFF2-40B4-BE49-F238E27FC236}">
                <a16:creationId xmlns:a16="http://schemas.microsoft.com/office/drawing/2014/main" id="{8D05B59C-FED4-4A56-80F0-C76A98CB748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CAAB61-4088-4F01-8AA0-695C9223DD7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6CE996A-FB27-4801-A8E7-9EF22DFC39D1}" type="slidenum">
              <a:rPr lang="en-US" smtClean="0"/>
              <a:t>‹#›</a:t>
            </a:fld>
            <a:endParaRPr lang="en-US" dirty="0"/>
          </a:p>
        </p:txBody>
      </p:sp>
    </p:spTree>
    <p:extLst>
      <p:ext uri="{BB962C8B-B14F-4D97-AF65-F5344CB8AC3E}">
        <p14:creationId xmlns:p14="http://schemas.microsoft.com/office/powerpoint/2010/main" val="2208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39"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latin typeface="Arial" charset="0"/>
                <a:cs typeface="+mn-cs"/>
              </a:defRPr>
            </a:lvl1pPr>
          </a:lstStyle>
          <a:p>
            <a:pPr>
              <a:defRPr/>
            </a:pPr>
            <a:fld id="{8FA03DF1-0740-4641-8846-A13960E4BC68}" type="slidenum">
              <a:rPr lang="en-US"/>
              <a:pPr>
                <a:defRPr/>
              </a:pPr>
              <a:t>‹#›</a:t>
            </a:fld>
            <a:endParaRPr lang="en-US" dirty="0"/>
          </a:p>
        </p:txBody>
      </p:sp>
    </p:spTree>
    <p:extLst>
      <p:ext uri="{BB962C8B-B14F-4D97-AF65-F5344CB8AC3E}">
        <p14:creationId xmlns:p14="http://schemas.microsoft.com/office/powerpoint/2010/main" val="176988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a:t>
            </a:fld>
            <a:endParaRPr lang="en-US" dirty="0"/>
          </a:p>
        </p:txBody>
      </p:sp>
    </p:spTree>
    <p:extLst>
      <p:ext uri="{BB962C8B-B14F-4D97-AF65-F5344CB8AC3E}">
        <p14:creationId xmlns:p14="http://schemas.microsoft.com/office/powerpoint/2010/main" val="2288832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dirty="0"/>
              <a:t>1.  This is an aerial view of what is called today, the old city of Jerusalem.</a:t>
            </a:r>
          </a:p>
          <a:p>
            <a:pPr marL="274320" indent="-274320"/>
            <a:r>
              <a:rPr lang="en-US" dirty="0"/>
              <a:t>2.  The Muslim Dome of the Rock stands on the place where the old temple stood in Bible times.</a:t>
            </a:r>
          </a:p>
          <a:p>
            <a:pPr marL="274320" indent="-274320"/>
            <a:r>
              <a:rPr lang="en-US" dirty="0"/>
              <a:t>[Trace the walls around the city]</a:t>
            </a:r>
          </a:p>
          <a:p>
            <a:pPr marL="274320" indent="-274320"/>
            <a:r>
              <a:rPr lang="en-US" dirty="0"/>
              <a:t>3.  This Area G shown in yellow is the City of David.</a:t>
            </a:r>
          </a:p>
          <a:p>
            <a:pPr marL="274320" indent="-274320"/>
            <a:r>
              <a:rPr lang="en-US" dirty="0"/>
              <a:t>4.  This is the highest hill or mountain in Jerusalem and was the site of the old Jebusite fortress that David conquered,</a:t>
            </a:r>
          </a:p>
          <a:p>
            <a:pPr marL="274320" indent="-274320"/>
            <a:r>
              <a:rPr lang="en-US" b="1" dirty="0"/>
              <a:t>2 Samuel 5:7 NIV </a:t>
            </a:r>
            <a:r>
              <a:rPr lang="en-US" dirty="0"/>
              <a:t>- 7 Nevertheless, David captured the fortress of Zion--which is the City of David.</a:t>
            </a:r>
          </a:p>
          <a:p>
            <a:pPr marL="274320" indent="-274320"/>
            <a:r>
              <a:rPr lang="en-US" dirty="0"/>
              <a:t>5.  So Zion was originally a Jebusite fortress that David captured and called it the City of David.</a:t>
            </a:r>
          </a:p>
          <a:p>
            <a:pPr marL="274320" indent="-274320"/>
            <a:r>
              <a:rPr lang="en-US" dirty="0"/>
              <a:t>6.  The city of Jerusalem in the days of David and Solomon included within its walls this City of David called Zion.</a:t>
            </a:r>
          </a:p>
          <a:p>
            <a:pPr marL="274320" indent="-274320"/>
            <a:r>
              <a:rPr lang="en-US" dirty="0"/>
              <a:t>7.  We can have a look at those borders in the topographical map on the next slide.</a:t>
            </a:r>
          </a:p>
          <a:p>
            <a:pPr marL="274320" indent="-274320"/>
            <a:r>
              <a:rPr lang="en-US" dirty="0"/>
              <a:t>[Go to next slide.]</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11</a:t>
            </a:fld>
            <a:endParaRPr lang="en-US" dirty="0"/>
          </a:p>
        </p:txBody>
      </p:sp>
    </p:spTree>
    <p:extLst>
      <p:ext uri="{BB962C8B-B14F-4D97-AF65-F5344CB8AC3E}">
        <p14:creationId xmlns:p14="http://schemas.microsoft.com/office/powerpoint/2010/main" val="876969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dirty="0"/>
              <a:t>[Use magnifier in presenter view to magnify and scroll around the map.]</a:t>
            </a:r>
          </a:p>
          <a:p>
            <a:pPr marL="274320" indent="-274320"/>
            <a:r>
              <a:rPr lang="en-US" dirty="0"/>
              <a:t>1.  The thin wavy lines are lines of constant elevation.</a:t>
            </a:r>
          </a:p>
          <a:p>
            <a:pPr marL="274320" indent="-274320"/>
            <a:r>
              <a:rPr lang="en-US" dirty="0"/>
              <a:t>2.  The closer the lines the steeper the grade.</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[Point out the Kidron Valley on the right, to the east of Jerusalem and the valley of Hinnom to the south of Jerusalem.]</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[Point out the two highest peaks: the City of David, the original Zion, in the south east of the city and the temple mount in the north east of the city.</a:t>
            </a:r>
          </a:p>
          <a:p>
            <a:pPr marL="274320" indent="-274320"/>
            <a:r>
              <a:rPr lang="en-US" dirty="0"/>
              <a:t>3.  Note the so called Old City walls of today shown by the thin black line.</a:t>
            </a:r>
          </a:p>
          <a:p>
            <a:pPr marL="274320" indent="-274320"/>
            <a:r>
              <a:rPr lang="en-US" dirty="0"/>
              <a:t>4.  They exclude the city of David on the south east side.</a:t>
            </a:r>
          </a:p>
          <a:p>
            <a:pPr marL="274320" indent="-274320"/>
            <a:r>
              <a:rPr lang="en-US" dirty="0"/>
              <a:t>5.  And these thick black lines show the outline of the walls in the time of David and Solomon.</a:t>
            </a:r>
          </a:p>
          <a:p>
            <a:pPr marL="274320" indent="-274320"/>
            <a:r>
              <a:rPr lang="en-US" dirty="0"/>
              <a:t>6.  So in Bible times, the city of Jerusalem included the City of David also known as Zion.</a:t>
            </a:r>
          </a:p>
          <a:p>
            <a:pPr marL="274320" indent="-274320"/>
            <a:r>
              <a:rPr lang="en-US" dirty="0"/>
              <a:t>7.  The name Zion has been used in various ways in Scripture to refer just to the city of David, to all of Jerusalem, to all of Israel, to the temple mount as the place of God’s dwelling, as a symbol of God’s kingdom on earth, to the heavenly New Jerusalem and the assembly of believers in Christ.</a:t>
            </a:r>
          </a:p>
          <a:p>
            <a:pPr marL="274320" indent="-274320"/>
            <a:r>
              <a:rPr lang="en-US" dirty="0"/>
              <a:t>8.  So we can sing we are marching to Zion the beautiful city of God referring to the New Jerusalem where we find eternal rest and peace in God’s presence.</a:t>
            </a:r>
          </a:p>
          <a:p>
            <a:pPr marL="274320" indent="-274320"/>
            <a:r>
              <a:rPr lang="en-US" dirty="0"/>
              <a:t>9.  Regardless of the connotation, Zion is God’s city, the place of His dwelling.</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12</a:t>
            </a:fld>
            <a:endParaRPr lang="en-US" dirty="0"/>
          </a:p>
        </p:txBody>
      </p:sp>
    </p:spTree>
    <p:extLst>
      <p:ext uri="{BB962C8B-B14F-4D97-AF65-F5344CB8AC3E}">
        <p14:creationId xmlns:p14="http://schemas.microsoft.com/office/powerpoint/2010/main" val="3786211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80000"/>
              </a:lnSpc>
            </a:pPr>
            <a:r>
              <a:rPr lang="en-US" b="0" dirty="0"/>
              <a:t>1.  This is the same psalm as in our memory text where the psalmist longed and fainted for the courts of the Lord and his heart cried out for the living God.</a:t>
            </a:r>
          </a:p>
          <a:p>
            <a:pPr marL="274320" indent="-274320" eaLnBrk="1" hangingPunct="1">
              <a:lnSpc>
                <a:spcPct val="80000"/>
              </a:lnSpc>
            </a:pPr>
            <a:r>
              <a:rPr lang="en-US" b="0" dirty="0"/>
              <a:t>2.  Now we find out that he is on a pilgrimage to Jerusalem.</a:t>
            </a:r>
          </a:p>
          <a:p>
            <a:pPr marL="274320" indent="-274320" eaLnBrk="1" hangingPunct="1">
              <a:lnSpc>
                <a:spcPct val="80000"/>
              </a:lnSpc>
            </a:pPr>
            <a:r>
              <a:rPr lang="en-US" b="0" dirty="0"/>
              <a:t>3.  For those Jews who lived far away, this happened only three times in the year, at Passover, at Pentecost, and at Tabernacles.</a:t>
            </a:r>
          </a:p>
          <a:p>
            <a:pPr marL="274320" indent="-274320" eaLnBrk="1" hangingPunct="1">
              <a:lnSpc>
                <a:spcPct val="80000"/>
              </a:lnSpc>
            </a:pPr>
            <a:r>
              <a:rPr lang="en-US" b="0" dirty="0"/>
              <a:t>4.  No wonder he was starved for worship in the presence of God.</a:t>
            </a:r>
          </a:p>
          <a:p>
            <a:pPr marL="274320" indent="-274320" eaLnBrk="1" hangingPunct="1">
              <a:lnSpc>
                <a:spcPct val="80000"/>
              </a:lnSpc>
            </a:pPr>
            <a:endParaRPr lang="en-US" b="0" dirty="0"/>
          </a:p>
          <a:p>
            <a:pPr marL="274320" indent="-274320" eaLnBrk="1" hangingPunct="1">
              <a:lnSpc>
                <a:spcPct val="80000"/>
              </a:lnSpc>
            </a:pPr>
            <a:r>
              <a:rPr lang="en-US" b="1" dirty="0"/>
              <a:t>Q1:  How do these verses describe the trip of those who are making a pilgrimage to Jerusalem.</a:t>
            </a:r>
          </a:p>
          <a:p>
            <a:pPr marL="274320" indent="-274320" eaLnBrk="1" hangingPunct="1">
              <a:lnSpc>
                <a:spcPct val="80000"/>
              </a:lnSpc>
            </a:pPr>
            <a:r>
              <a:rPr lang="en-US" b="0" dirty="0"/>
              <a:t>1.  They have strength from the Lord.</a:t>
            </a:r>
          </a:p>
          <a:p>
            <a:pPr marL="274320" indent="-274320" eaLnBrk="1" hangingPunct="1">
              <a:lnSpc>
                <a:spcPct val="80000"/>
              </a:lnSpc>
            </a:pPr>
            <a:r>
              <a:rPr lang="en-US" b="0" dirty="0"/>
              <a:t>2.  The dark valleys of weeping that they may have gone through become refreshing springs.</a:t>
            </a:r>
          </a:p>
          <a:p>
            <a:pPr marL="274320" indent="-274320" eaLnBrk="1" hangingPunct="1">
              <a:lnSpc>
                <a:spcPct val="80000"/>
              </a:lnSpc>
            </a:pPr>
            <a:r>
              <a:rPr lang="en-US" b="0" dirty="0"/>
              <a:t>3.  Instead of getting weaker with their trip, they get stronger.</a:t>
            </a:r>
          </a:p>
          <a:p>
            <a:pPr marL="274320" indent="-274320" eaLnBrk="1" hangingPunct="1">
              <a:lnSpc>
                <a:spcPct val="80000"/>
              </a:lnSpc>
            </a:pPr>
            <a:r>
              <a:rPr lang="en-US" b="0" dirty="0"/>
              <a:t>4.  They are anticipating their arrival in Zion and worshipping in the temple.</a:t>
            </a:r>
          </a:p>
          <a:p>
            <a:pPr marL="274320" indent="-274320" eaLnBrk="1" hangingPunct="1">
              <a:lnSpc>
                <a:spcPct val="80000"/>
              </a:lnSpc>
            </a:pPr>
            <a:endParaRPr lang="en-US" b="0" dirty="0"/>
          </a:p>
          <a:p>
            <a:pPr marL="274320" indent="-274320" eaLnBrk="1" hangingPunct="1">
              <a:lnSpc>
                <a:spcPct val="80000"/>
              </a:lnSpc>
            </a:pPr>
            <a:r>
              <a:rPr lang="en-US" b="1" dirty="0"/>
              <a:t>Q2: Where should they have been worshipping in the mean time?</a:t>
            </a:r>
          </a:p>
          <a:p>
            <a:pPr marL="274320" indent="-274320" eaLnBrk="1" hangingPunct="1">
              <a:lnSpc>
                <a:spcPct val="80000"/>
              </a:lnSpc>
            </a:pPr>
            <a:r>
              <a:rPr lang="en-US" b="0" dirty="0"/>
              <a:t>1.  They should be worshipping in their local synagogue during the time between trips to Jerusalem.</a:t>
            </a:r>
          </a:p>
          <a:p>
            <a:pPr marL="274320" indent="-274320" eaLnBrk="1" hangingPunct="1">
              <a:lnSpc>
                <a:spcPct val="80000"/>
              </a:lnSpc>
            </a:pPr>
            <a:r>
              <a:rPr lang="en-US" b="0" dirty="0"/>
              <a:t>2.  But there is something special about worship in Jerusalem, because, in their dispensation, Jerusalem or Zion was the place where God dwelt in the most holy place of the temple.</a:t>
            </a:r>
          </a:p>
          <a:p>
            <a:pPr marL="274320" indent="-274320" eaLnBrk="1" hangingPunct="1">
              <a:lnSpc>
                <a:spcPct val="80000"/>
              </a:lnSpc>
            </a:pPr>
            <a:r>
              <a:rPr lang="en-US" b="0" dirty="0"/>
              <a:t>3.  Perhaps the closest we come to this is our one week at camp meeting when our whole conference makes a pilgrimage to So. Lancaster to  worship and fellowship together.</a:t>
            </a:r>
          </a:p>
          <a:p>
            <a:pPr marL="274320" indent="-274320" eaLnBrk="1" hangingPunct="1">
              <a:lnSpc>
                <a:spcPct val="80000"/>
              </a:lnSpc>
            </a:pPr>
            <a:r>
              <a:rPr lang="en-US" b="0" dirty="0"/>
              <a:t>4.  Do you appreciate the worship at Camp Meeting?</a:t>
            </a:r>
          </a:p>
          <a:p>
            <a:pPr marL="274320" indent="-274320" eaLnBrk="1" hangingPunct="1">
              <a:lnSpc>
                <a:spcPct val="80000"/>
              </a:lnSpc>
            </a:pPr>
            <a:r>
              <a:rPr lang="en-US" b="0" dirty="0"/>
              <a:t>5.  It is truly a moving experience and well worth the trip.</a:t>
            </a:r>
          </a:p>
          <a:p>
            <a:pPr marL="274320" indent="-274320" eaLnBrk="1" hangingPunct="1">
              <a:lnSpc>
                <a:spcPct val="80000"/>
              </a:lnSpc>
            </a:pPr>
            <a:r>
              <a:rPr lang="en-US" b="0" dirty="0"/>
              <a:t>6.  As we renew our resolve to keep marching to Zion, God blesses us with His presence through the Holy Spirit.</a:t>
            </a:r>
          </a:p>
          <a:p>
            <a:pPr marL="274320" indent="-274320" eaLnBrk="1" hangingPunct="1">
              <a:lnSpc>
                <a:spcPct val="80000"/>
              </a:lnSpc>
            </a:pPr>
            <a:r>
              <a:rPr lang="en-US" b="0" dirty="0"/>
              <a:t>7.  May we all continue to grow stronger in that march ‘til we all appear before God in Zion.</a:t>
            </a:r>
          </a:p>
          <a:p>
            <a:pPr marL="274320" indent="-274320" eaLnBrk="1" hangingPunct="1">
              <a:lnSpc>
                <a:spcPct val="80000"/>
              </a:lnSpc>
            </a:pPr>
            <a:endParaRPr lang="en-US" b="0" dirty="0"/>
          </a:p>
          <a:p>
            <a:pPr marL="274320" indent="-274320" eaLnBrk="1" hangingPunct="1">
              <a:lnSpc>
                <a:spcPct val="80000"/>
              </a:lnSpc>
            </a:pPr>
            <a:endParaRPr 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13</a:t>
            </a:fld>
            <a:endParaRPr lang="en-US" dirty="0"/>
          </a:p>
        </p:txBody>
      </p:sp>
    </p:spTree>
    <p:extLst>
      <p:ext uri="{BB962C8B-B14F-4D97-AF65-F5344CB8AC3E}">
        <p14:creationId xmlns:p14="http://schemas.microsoft.com/office/powerpoint/2010/main" val="2652129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r>
              <a:rPr lang="en-US" b="1" dirty="0"/>
              <a:t>Q1:  What priority does the psalmist place on time spent with God?</a:t>
            </a:r>
          </a:p>
          <a:p>
            <a:pPr marL="274320" indent="-274320" eaLnBrk="1" hangingPunct="1"/>
            <a:r>
              <a:rPr lang="en-US" b="0" dirty="0"/>
              <a:t>1.  1000 to 1.</a:t>
            </a:r>
          </a:p>
          <a:p>
            <a:pPr marL="274320" indent="-274320" eaLnBrk="1" hangingPunct="1"/>
            <a:r>
              <a:rPr lang="en-US" b="0" dirty="0"/>
              <a:t>2.  A day with the Lord is better than 1000 days without Him.</a:t>
            </a:r>
          </a:p>
          <a:p>
            <a:pPr marL="274320" indent="-274320" eaLnBrk="1" hangingPunct="1"/>
            <a:r>
              <a:rPr lang="en-US" b="0" dirty="0"/>
              <a:t>3.  Doing the most menial task in the service of God is better than a life of wickedness serving the devil.</a:t>
            </a:r>
          </a:p>
          <a:p>
            <a:pPr marL="274320" indent="-274320" eaLnBrk="1" hangingPunct="1"/>
            <a:endParaRPr lang="en-US" b="0" dirty="0"/>
          </a:p>
          <a:p>
            <a:pPr marL="274320" indent="-274320" eaLnBrk="1" hangingPunct="1"/>
            <a:r>
              <a:rPr lang="en-US" b="1" dirty="0"/>
              <a:t>Q2:  What priority do we place on time spent with God?</a:t>
            </a:r>
          </a:p>
          <a:p>
            <a:pPr marL="274320" indent="-274320" eaLnBrk="1" hangingPunct="1"/>
            <a:r>
              <a:rPr lang="en-US" b="0" dirty="0"/>
              <a:t>1.  Even if not 1000 to 1, how about 2 to 1?</a:t>
            </a:r>
          </a:p>
          <a:p>
            <a:pPr marL="274320" indent="-274320" eaLnBrk="1" hangingPunct="1"/>
            <a:r>
              <a:rPr lang="en-US" b="0" dirty="0"/>
              <a:t>2.  Maybe we need to reevaluate our devotional life in the light of this psalm.</a:t>
            </a:r>
          </a:p>
          <a:p>
            <a:pPr marL="274320" indent="-274320" eaLnBrk="1" hangingPunct="1"/>
            <a:r>
              <a:rPr lang="en-US" b="0" dirty="0"/>
              <a:t>3.  Do we devote our first hours to prayer and meditation on the word of God?</a:t>
            </a:r>
          </a:p>
          <a:p>
            <a:pPr marL="274320" indent="-274320" eaLnBrk="1" hangingPunct="1"/>
            <a:r>
              <a:rPr lang="en-US" b="0" dirty="0"/>
              <a:t>4.  There is no better way to start the day.</a:t>
            </a:r>
          </a:p>
          <a:p>
            <a:pPr marL="274320" indent="-274320" eaLnBrk="1" hangingPunct="1"/>
            <a:r>
              <a:rPr lang="en-US" b="0" dirty="0"/>
              <a:t>5.  And how often during the day do we stop and reconnect with God?</a:t>
            </a:r>
          </a:p>
          <a:p>
            <a:pPr marL="274320" indent="-274320" eaLnBrk="1" hangingPunct="1"/>
            <a:r>
              <a:rPr lang="en-US" b="0" dirty="0"/>
              <a:t>6.  If you’re like me, not nearly often enough.</a:t>
            </a:r>
          </a:p>
          <a:p>
            <a:pPr marL="274320" indent="-274320" eaLnBrk="1" hangingPunct="1"/>
            <a:r>
              <a:rPr lang="en-US" b="0" dirty="0"/>
              <a:t>7.  How much better our lives would be if we could live in the presence of God, sharing our thoughts with Him moment by moment.</a:t>
            </a:r>
          </a:p>
          <a:p>
            <a:pPr marL="274320" indent="-274320" eaLnBrk="1" hangingPunct="1"/>
            <a:r>
              <a:rPr lang="en-US" b="0" dirty="0"/>
              <a:t>8.  Paul writes in:</a:t>
            </a:r>
          </a:p>
          <a:p>
            <a:pPr marL="274320" indent="-274320" eaLnBrk="1" hangingPunct="1"/>
            <a:r>
              <a:rPr lang="en-US" b="1" dirty="0"/>
              <a:t>Galatians 5:16 KJV</a:t>
            </a:r>
            <a:r>
              <a:rPr lang="en-US" b="0" dirty="0"/>
              <a:t> - This I say then, Walk in the Spirit, and ye shall not fulfil the lust of the flesh.</a:t>
            </a:r>
          </a:p>
          <a:p>
            <a:pPr marL="274320" indent="-274320" eaLnBrk="1" hangingPunct="1"/>
            <a:r>
              <a:rPr lang="en-US" b="0" dirty="0"/>
              <a:t>9.  We have a Helper, the HS, who leads us and guides us and lives right inside us.</a:t>
            </a:r>
          </a:p>
          <a:p>
            <a:pPr marL="274320" indent="-274320" eaLnBrk="1" hangingPunct="1"/>
            <a:r>
              <a:rPr lang="en-US" b="0" dirty="0"/>
              <a:t>10. And when we are aware and thankful for His presence, we are spending time in the presence of our God.</a:t>
            </a:r>
          </a:p>
          <a:p>
            <a:pPr marL="274320" indent="-274320" eaLnBrk="1" hangingPunct="1"/>
            <a:endParaRPr lang="en-US" b="0" dirty="0"/>
          </a:p>
          <a:p>
            <a:pPr marL="274320" indent="-274320" eaLnBrk="1" hangingPunct="1"/>
            <a:endParaRPr lang="en-US" b="0"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14</a:t>
            </a:fld>
            <a:endParaRPr lang="en-US" dirty="0"/>
          </a:p>
        </p:txBody>
      </p:sp>
    </p:spTree>
    <p:extLst>
      <p:ext uri="{BB962C8B-B14F-4D97-AF65-F5344CB8AC3E}">
        <p14:creationId xmlns:p14="http://schemas.microsoft.com/office/powerpoint/2010/main" val="697218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How did David react to the invitation to go to the house of the Lord?</a:t>
            </a:r>
          </a:p>
          <a:p>
            <a:pPr marL="274320" indent="-274320"/>
            <a:r>
              <a:rPr lang="en-US" dirty="0"/>
              <a:t>1.  He was glad, happy, filled with joy at the prospect of worshipping in the temple.</a:t>
            </a:r>
          </a:p>
          <a:p>
            <a:pPr marL="274320" indent="-274320"/>
            <a:r>
              <a:rPr lang="en-US" dirty="0"/>
              <a:t>2.  And, of course, he points to Jerusalem, the city of peace, Mt. Zion, where the worship is to take place.</a:t>
            </a:r>
          </a:p>
          <a:p>
            <a:pPr marL="274320" indent="-274320"/>
            <a:endParaRPr lang="en-US" dirty="0"/>
          </a:p>
          <a:p>
            <a:pPr marL="274320" indent="-274320"/>
            <a:r>
              <a:rPr lang="en-US" b="1" dirty="0"/>
              <a:t>Q2:  What specific thing does David mention here that would be included in the temple worship service?</a:t>
            </a:r>
          </a:p>
          <a:p>
            <a:pPr marL="274320" indent="-274320"/>
            <a:r>
              <a:rPr lang="en-US" dirty="0"/>
              <a:t>1.  It would include giving “thanks to the name of the Lord.”</a:t>
            </a:r>
          </a:p>
          <a:p>
            <a:pPr marL="274320" indent="-274320"/>
            <a:endParaRPr lang="en-US" dirty="0"/>
          </a:p>
          <a:p>
            <a:pPr marL="274320" indent="-274320"/>
            <a:r>
              <a:rPr lang="en-US" b="1" dirty="0"/>
              <a:t>Q3: Is that a valid reason for our worship service as well?</a:t>
            </a:r>
          </a:p>
          <a:p>
            <a:pPr marL="274320" indent="-274320"/>
            <a:r>
              <a:rPr lang="en-US" dirty="0"/>
              <a:t>1.  Our worship service provides us the opportunity to give thanks to the Lord.</a:t>
            </a:r>
          </a:p>
          <a:p>
            <a:pPr marL="274320" indent="-274320"/>
            <a:r>
              <a:rPr lang="en-US" dirty="0"/>
              <a:t>2.  In prayer, in praise, in the proclamation of the word, in testimonies, in giving of tithes and offerings, we give thanks to our Lord and praise His name.</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15</a:t>
            </a:fld>
            <a:endParaRPr lang="en-US" dirty="0"/>
          </a:p>
        </p:txBody>
      </p:sp>
    </p:spTree>
    <p:extLst>
      <p:ext uri="{BB962C8B-B14F-4D97-AF65-F5344CB8AC3E}">
        <p14:creationId xmlns:p14="http://schemas.microsoft.com/office/powerpoint/2010/main" val="54159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Q2: What word does David use repeatedly in these verses?</a:t>
            </a:r>
          </a:p>
          <a:p>
            <a:pPr marL="274320" indent="-274320"/>
            <a:r>
              <a:rPr lang="en-US" b="0" dirty="0"/>
              <a:t>1.  Peace: three times. </a:t>
            </a:r>
          </a:p>
          <a:p>
            <a:pPr marL="274320" indent="-274320"/>
            <a:r>
              <a:rPr lang="en-US" b="0" dirty="0"/>
              <a:t>2.  In the Hebrew: Shalom. </a:t>
            </a:r>
          </a:p>
          <a:p>
            <a:pPr marL="274320" indent="-274320"/>
            <a:r>
              <a:rPr lang="en-US" b="0" dirty="0"/>
              <a:t>3.  Our weekly family greeting as we open the Sabbath is “Shabbat Shalom.”</a:t>
            </a:r>
          </a:p>
          <a:p>
            <a:pPr marL="274320" indent="-274320"/>
            <a:endParaRPr lang="en-US" b="0" dirty="0"/>
          </a:p>
          <a:p>
            <a:pPr marL="274320" indent="-274320"/>
            <a:r>
              <a:rPr lang="en-US" b="1" dirty="0"/>
              <a:t>Q2: How would you describe the peace of Shalom.</a:t>
            </a:r>
          </a:p>
          <a:p>
            <a:pPr marL="274320" indent="-274320"/>
            <a:r>
              <a:rPr lang="en-US" b="0" dirty="0"/>
              <a:t>1.  Shalom describes more than the absence of conflict.</a:t>
            </a:r>
          </a:p>
          <a:p>
            <a:pPr marL="274320" indent="-274320"/>
            <a:r>
              <a:rPr lang="en-US" b="0" dirty="0"/>
              <a:t>2.  It describes a contentment and blessedness in life.</a:t>
            </a:r>
          </a:p>
          <a:p>
            <a:pPr marL="274320" indent="-274320"/>
            <a:r>
              <a:rPr lang="en-US" b="0" dirty="0"/>
              <a:t>3.  Shalom can mean healthy and sound, safe and secure, tranquil, content, prosperous, and the absence of conflict in human relationships, in war, and with God.</a:t>
            </a:r>
          </a:p>
          <a:p>
            <a:pPr marL="274320" indent="-274320"/>
            <a:endParaRPr lang="en-US" b="0" dirty="0"/>
          </a:p>
          <a:p>
            <a:pPr marL="274320" indent="-274320"/>
            <a:r>
              <a:rPr lang="en-US" b="1" dirty="0"/>
              <a:t>Q3: How can we make this prayer for peace our prayer?</a:t>
            </a:r>
          </a:p>
          <a:p>
            <a:pPr marL="274320" indent="-274320"/>
            <a:r>
              <a:rPr lang="en-US" b="0" dirty="0"/>
              <a:t>1.  This is a prayer for peace and security for the inhabitants of Jerusalem, for family and friends and inhabitants of Zion.</a:t>
            </a:r>
          </a:p>
          <a:p>
            <a:pPr marL="274320" indent="-274320"/>
            <a:r>
              <a:rPr lang="en-US" b="0" dirty="0"/>
              <a:t>2.  For us as Christians, we think of the heavenly Zion.</a:t>
            </a:r>
          </a:p>
          <a:p>
            <a:pPr marL="274320" indent="-274320"/>
            <a:r>
              <a:rPr lang="en-US" b="1" dirty="0"/>
              <a:t>Hebrews 12:22 ESV</a:t>
            </a:r>
            <a:r>
              <a:rPr lang="en-US" b="0" dirty="0"/>
              <a:t> - 22 But you have come to Mount Zion and to the city of the living God, the heavenly Jerusalem, and to innumerable angels in festal gathering,</a:t>
            </a:r>
          </a:p>
          <a:p>
            <a:pPr marL="274320" indent="-274320"/>
            <a:r>
              <a:rPr lang="en-US" b="0" dirty="0"/>
              <a:t>3.  And it is with this heavenly Jerusalem in view that John saw in vision the 144,000.</a:t>
            </a:r>
          </a:p>
          <a:p>
            <a:pPr marL="274320" indent="-274320"/>
            <a:r>
              <a:rPr lang="en-US" b="1" dirty="0"/>
              <a:t>Revelation 14:1 ESV</a:t>
            </a:r>
            <a:r>
              <a:rPr lang="en-US" b="0" dirty="0"/>
              <a:t> - 1 Then I looked, and behold, on Mount Zion stood the Lamb, and with him 144,000 who had his name and his Father's name written on their foreheads.</a:t>
            </a:r>
          </a:p>
          <a:p>
            <a:pPr marL="274320" indent="-274320"/>
            <a:r>
              <a:rPr lang="en-US" b="0" dirty="0"/>
              <a:t>4.  So when we, as Christians, pray for the peace of Jerusalem, we should pray for our fellow believers in the Lord Jesus, who are headed for the heavenly Mt. Zion.</a:t>
            </a:r>
          </a:p>
          <a:p>
            <a:pPr marL="274320" indent="-274320"/>
            <a:r>
              <a:rPr lang="en-US" b="0" dirty="0"/>
              <a:t>5.  We worship the Prince of peace who brings to us the peace of justification by His shed blood.</a:t>
            </a:r>
          </a:p>
          <a:p>
            <a:pPr marL="274320" indent="-274320"/>
            <a:r>
              <a:rPr lang="en-US" b="1" dirty="0"/>
              <a:t>Romans 5:1 ESV </a:t>
            </a:r>
            <a:r>
              <a:rPr lang="en-US" b="0" dirty="0"/>
              <a:t>- 1 Therefore, since we have been justified by faith, we have peace with God through our Lord Jesus Christ.</a:t>
            </a:r>
          </a:p>
          <a:p>
            <a:pPr marL="274320" indent="-274320"/>
            <a:r>
              <a:rPr lang="en-US" b="0" dirty="0"/>
              <a:t>6.  That is the most important peace for which we should pray for our fellow believers and our families.</a:t>
            </a:r>
          </a:p>
          <a:p>
            <a:pPr marL="274320" indent="-274320"/>
            <a:r>
              <a:rPr lang="en-US" b="0" dirty="0"/>
              <a:t>7.  And then peace for one another that there may be unity and love within the household of God.</a:t>
            </a:r>
          </a:p>
          <a:p>
            <a:pPr marL="274320" indent="-274320"/>
            <a:r>
              <a:rPr lang="en-US" b="0" dirty="0"/>
              <a:t>8.  And then we need to put peace in action in our own lives.</a:t>
            </a:r>
          </a:p>
          <a:p>
            <a:pPr marL="274320" indent="-274320"/>
            <a:r>
              <a:rPr lang="en-US" b="1" dirty="0"/>
              <a:t>Romans 12:18 ESV </a:t>
            </a:r>
            <a:r>
              <a:rPr lang="en-US" b="0" dirty="0"/>
              <a:t>- If possible, so far as it depends on you, live peaceably with all.</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16</a:t>
            </a:fld>
            <a:endParaRPr lang="en-US" dirty="0"/>
          </a:p>
        </p:txBody>
      </p:sp>
    </p:spTree>
    <p:extLst>
      <p:ext uri="{BB962C8B-B14F-4D97-AF65-F5344CB8AC3E}">
        <p14:creationId xmlns:p14="http://schemas.microsoft.com/office/powerpoint/2010/main" val="935144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do you think the psalmist is saying in these verses?</a:t>
            </a:r>
          </a:p>
          <a:p>
            <a:pPr marL="274320" indent="-274320"/>
            <a:r>
              <a:rPr lang="en-US" dirty="0"/>
              <a:t>1.  The psalmist is looking far beyond the land of Israel to those who will become citizens of the New Jerusalem.</a:t>
            </a:r>
          </a:p>
          <a:p>
            <a:pPr marL="274320" indent="-274320"/>
            <a:r>
              <a:rPr lang="en-US" dirty="0"/>
              <a:t>2.  Here we see one more place in the OT where inspired Scripture indicates a harvest of Gentiles in the Kingdom of God.</a:t>
            </a:r>
          </a:p>
          <a:p>
            <a:pPr marL="274320" indent="-274320"/>
            <a:r>
              <a:rPr lang="en-US" dirty="0"/>
              <a:t>3.  In the heavenly Zion, “Everyone enjoys the rights of citizenship there.”</a:t>
            </a:r>
          </a:p>
          <a:p>
            <a:pPr marL="274320" indent="-274320"/>
            <a:r>
              <a:rPr lang="en-US" dirty="0"/>
              <a:t>4.  No matter their country of origin, they are all citizens of the New Jerusalem.</a:t>
            </a:r>
          </a:p>
          <a:p>
            <a:pPr marL="274320" indent="-274320"/>
            <a:r>
              <a:rPr lang="en-US" dirty="0"/>
              <a:t>5.  All those who are in Christ, even though a wild olive branch, they will be grafted into the olive tree of Israel.</a:t>
            </a:r>
          </a:p>
          <a:p>
            <a:pPr marL="274320" indent="-274320"/>
            <a:r>
              <a:rPr lang="en-US" dirty="0"/>
              <a:t>6.  And so all of Israel will be saved.</a:t>
            </a:r>
          </a:p>
          <a:p>
            <a:pPr marL="274320" indent="-274320"/>
            <a:r>
              <a:rPr lang="en-US" dirty="0"/>
              <a:t>7.  Paul writes in:</a:t>
            </a:r>
          </a:p>
          <a:p>
            <a:pPr marL="274320" indent="-274320"/>
            <a:r>
              <a:rPr lang="en-US" b="1" dirty="0"/>
              <a:t>Philippians 3:20 NKJV</a:t>
            </a:r>
            <a:r>
              <a:rPr lang="en-US" dirty="0"/>
              <a:t> - 20 For our citizenship is in heaven, from which we also eagerly wait for the Savior, the Lord Jesus Christ,</a:t>
            </a:r>
          </a:p>
          <a:p>
            <a:pPr marL="274320" indent="-274320"/>
            <a:r>
              <a:rPr lang="en-US" dirty="0"/>
              <a:t>8.  Do you have dual citizenship?  </a:t>
            </a:r>
          </a:p>
          <a:p>
            <a:pPr marL="274320" indent="-274320"/>
            <a:r>
              <a:rPr lang="en-US" dirty="0"/>
              <a:t>9.  If you are trusting in Jesus as Savior and Lord, you are a citizen of the New Jerusalem in heaven.</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17</a:t>
            </a:fld>
            <a:endParaRPr lang="en-US" dirty="0"/>
          </a:p>
        </p:txBody>
      </p:sp>
    </p:spTree>
    <p:extLst>
      <p:ext uri="{BB962C8B-B14F-4D97-AF65-F5344CB8AC3E}">
        <p14:creationId xmlns:p14="http://schemas.microsoft.com/office/powerpoint/2010/main" val="737437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8AC8EBC-2397-47E1-952A-8B446487247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72CB98-8A5A-4FED-BDA0-C6AEDED91154}"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627138" name="Rectangle 2">
            <a:extLst>
              <a:ext uri="{FF2B5EF4-FFF2-40B4-BE49-F238E27FC236}">
                <a16:creationId xmlns:a16="http://schemas.microsoft.com/office/drawing/2014/main" id="{AB0658E2-5FC7-45EF-897B-DD4D69C8EFC8}"/>
              </a:ext>
            </a:extLst>
          </p:cNvPr>
          <p:cNvSpPr>
            <a:spLocks noGrp="1" noRot="1" noChangeAspect="1" noChangeArrowheads="1" noTextEdit="1"/>
          </p:cNvSpPr>
          <p:nvPr>
            <p:ph type="sldImg"/>
          </p:nvPr>
        </p:nvSpPr>
        <p:spPr>
          <a:ln/>
        </p:spPr>
      </p:sp>
      <p:sp>
        <p:nvSpPr>
          <p:cNvPr id="1627139" name="Rectangle 3">
            <a:extLst>
              <a:ext uri="{FF2B5EF4-FFF2-40B4-BE49-F238E27FC236}">
                <a16:creationId xmlns:a16="http://schemas.microsoft.com/office/drawing/2014/main" id="{11C274E4-7652-4368-B239-D6F2AE0512DB}"/>
              </a:ext>
            </a:extLst>
          </p:cNvPr>
          <p:cNvSpPr>
            <a:spLocks noGrp="1" noChangeArrowheads="1"/>
          </p:cNvSpPr>
          <p:nvPr>
            <p:ph type="body" idx="1"/>
          </p:nvPr>
        </p:nvSpPr>
        <p:spPr/>
        <p:txBody>
          <a:bodyPr/>
          <a:lstStyle/>
          <a:p>
            <a:pPr marL="274320" indent="-274320"/>
            <a:r>
              <a:rPr lang="en-US" b="1" dirty="0"/>
              <a:t>Q1:  What kinds of turmoil and disasters may face us in this fallen world?</a:t>
            </a:r>
          </a:p>
          <a:p>
            <a:pPr marL="274320" indent="-274320"/>
            <a:r>
              <a:rPr lang="en-US" dirty="0"/>
              <a:t>1.  Jesus said:</a:t>
            </a:r>
          </a:p>
          <a:p>
            <a:pPr marL="274320" indent="-274320"/>
            <a:r>
              <a:rPr lang="en-US" b="1" dirty="0"/>
              <a:t>John 16:33 KJV</a:t>
            </a:r>
            <a:r>
              <a:rPr lang="en-US" b="0" dirty="0"/>
              <a:t> - In the world ye shall have tribulation: but be of good cheer; I have overcome the world.</a:t>
            </a:r>
          </a:p>
          <a:p>
            <a:pPr marL="274320" indent="-274320"/>
            <a:r>
              <a:rPr lang="en-US" b="0" dirty="0"/>
              <a:t>2.  We all face difficulties and troubles of many kinds.</a:t>
            </a:r>
          </a:p>
          <a:p>
            <a:pPr marL="274320" indent="-274320"/>
            <a:r>
              <a:rPr lang="en-US" b="0" dirty="0"/>
              <a:t>3.  Here the psalmist portrays our troubles as natural disasters that are far beyond our control.</a:t>
            </a:r>
          </a:p>
          <a:p>
            <a:pPr marL="274320" indent="-274320"/>
            <a:r>
              <a:rPr lang="en-US" b="0" dirty="0"/>
              <a:t>4.  We have no reason to fear even though the earth gives way, the mountains are cast into the sea, the tornadoes and hurricanes roar, the earthquakes break the mountains, the nations rage, the kingdoms fall, and the earth melts.</a:t>
            </a:r>
          </a:p>
          <a:p>
            <a:pPr marL="274320" indent="-274320"/>
            <a:endParaRPr lang="en-US" b="0" dirty="0"/>
          </a:p>
          <a:p>
            <a:pPr marL="274320" indent="-274320"/>
            <a:r>
              <a:rPr lang="en-US" b="1" dirty="0"/>
              <a:t>Q2: Where can we find refuge from such troublous times?</a:t>
            </a:r>
          </a:p>
          <a:p>
            <a:pPr marL="274320" indent="-274320"/>
            <a:r>
              <a:rPr lang="en-US" b="0" dirty="0"/>
              <a:t>1.  We go back to the first words of the psalm: [read again].</a:t>
            </a:r>
          </a:p>
          <a:p>
            <a:pPr marL="274320" indent="-274320"/>
            <a:r>
              <a:rPr lang="en-US" b="0" dirty="0"/>
              <a:t>2.  When we are secure in the arms of Jesus, nothing can separate us from His love.</a:t>
            </a:r>
          </a:p>
          <a:p>
            <a:pPr marL="274320" indent="-274320"/>
            <a:r>
              <a:rPr lang="en-US" b="0" dirty="0"/>
              <a:t>3.  The apostle Paul ends Roman chapter 8 with these words:</a:t>
            </a:r>
          </a:p>
          <a:p>
            <a:pPr marL="274320" indent="-274320"/>
            <a:r>
              <a:rPr lang="en-US" b="1" dirty="0"/>
              <a:t>Romans 8:38-39 KJV</a:t>
            </a:r>
            <a:r>
              <a:rPr lang="en-US" b="0" dirty="0"/>
              <a:t> - For I am persuaded, that neither death, nor life, nor angels, nor principalities, nor powers, nor things present, nor things to come, Nor height, nor depth, nor any other creature, shall be able to separate us from the love of God, which is in Christ Jesus our Lord.</a:t>
            </a:r>
          </a:p>
          <a:p>
            <a:pPr marL="274320" indent="-274320"/>
            <a:endParaRPr lang="en-US" b="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0" dirty="0"/>
              <a:t>1.  Notice that the first and last lines of this stanza are exactly the same.</a:t>
            </a:r>
          </a:p>
          <a:p>
            <a:pPr marL="274320" indent="-274320"/>
            <a:r>
              <a:rPr lang="en-US" b="0" dirty="0"/>
              <a:t>2.  Between these two bookends we have a description of the power of God to intervene in the affairs of men.</a:t>
            </a:r>
          </a:p>
          <a:p>
            <a:pPr marL="274320" indent="-274320"/>
            <a:r>
              <a:rPr lang="en-US" b="0" dirty="0"/>
              <a:t>3.  This psalm is the inspiration for Martin Luther’s hymn, “A Mighty Fortress is Our God.”</a:t>
            </a:r>
          </a:p>
          <a:p>
            <a:pPr marL="274320" indent="-274320"/>
            <a:endParaRPr lang="en-US" b="0" dirty="0"/>
          </a:p>
          <a:p>
            <a:pPr marL="274320" indent="-274320"/>
            <a:r>
              <a:rPr lang="en-US" b="1" dirty="0"/>
              <a:t>Q1:  What is God’s objective in intervening in the affairs of mankind?</a:t>
            </a:r>
          </a:p>
          <a:p>
            <a:pPr marL="274320" indent="-274320"/>
            <a:r>
              <a:rPr lang="en-US" dirty="0"/>
              <a:t>1.  His ultimate objective is to bring peace.</a:t>
            </a:r>
          </a:p>
          <a:p>
            <a:pPr marL="274320" indent="-274320"/>
            <a:r>
              <a:rPr lang="en-US" dirty="0"/>
              <a:t>2.  He will be the final victor in the long war against God.</a:t>
            </a:r>
          </a:p>
          <a:p>
            <a:pPr marL="274320" indent="-274320"/>
            <a:r>
              <a:rPr lang="en-US" dirty="0"/>
              <a:t>3.  In the end of the earth, he will make wars cease.</a:t>
            </a:r>
          </a:p>
          <a:p>
            <a:pPr marL="274320" indent="-274320"/>
            <a:r>
              <a:rPr lang="en-US" dirty="0"/>
              <a:t>4.  The implements of war will be destroyed.</a:t>
            </a:r>
          </a:p>
          <a:p>
            <a:pPr marL="274320" indent="-274320"/>
            <a:r>
              <a:rPr lang="en-US" dirty="0"/>
              <a:t>5.  Jesus will come… </a:t>
            </a:r>
          </a:p>
          <a:p>
            <a:pPr marL="274320" indent="-274320"/>
            <a:r>
              <a:rPr lang="en-US" b="1" dirty="0"/>
              <a:t>2 Thessalonians 1:8-9 KJV</a:t>
            </a:r>
            <a:r>
              <a:rPr lang="en-US" dirty="0"/>
              <a:t> - In flaming fire taking vengeance on them that know not God, and that obey not the gospel of our Lord Jesus Christ: </a:t>
            </a:r>
            <a:r>
              <a:rPr lang="en-US" baseline="30000" dirty="0"/>
              <a:t>9</a:t>
            </a:r>
            <a:r>
              <a:rPr lang="en-US" dirty="0"/>
              <a:t> Who shall be punished with everlasting destruction from the presence of the Lord, and from the glory of his power;</a:t>
            </a:r>
          </a:p>
          <a:p>
            <a:pPr marL="274320" indent="-274320"/>
            <a:endParaRPr lang="en-US" dirty="0"/>
          </a:p>
          <a:p>
            <a:pPr marL="274320" indent="-274320"/>
            <a:r>
              <a:rPr lang="en-US" b="1" dirty="0"/>
              <a:t>Q2: What is God’s council to us here in verse 10 as we face the trials of life?</a:t>
            </a:r>
          </a:p>
          <a:p>
            <a:pPr marL="274320" indent="-274320"/>
            <a:r>
              <a:rPr lang="en-US" dirty="0"/>
              <a:t>1.  “Be still and know that I am God.”</a:t>
            </a:r>
          </a:p>
          <a:p>
            <a:pPr marL="274320" indent="-274320"/>
            <a:r>
              <a:rPr lang="en-US" dirty="0"/>
              <a:t>2.  What do you think that means?</a:t>
            </a:r>
          </a:p>
          <a:p>
            <a:pPr marL="274320" indent="-274320"/>
            <a:r>
              <a:rPr lang="en-US" dirty="0"/>
              <a:t>3.  “Don’t worry.  Be calm.  Trust in Me.  Be confident that I will win in the end.</a:t>
            </a:r>
          </a:p>
          <a:p>
            <a:pPr marL="274320" indent="-274320"/>
            <a:r>
              <a:rPr lang="en-US" dirty="0"/>
              <a:t>4.  I will be the ultimate victor in the great controversy and will be exalted in the earth.”</a:t>
            </a:r>
          </a:p>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19</a:t>
            </a:fld>
            <a:endParaRPr lang="en-US" dirty="0"/>
          </a:p>
        </p:txBody>
      </p:sp>
    </p:spTree>
    <p:extLst>
      <p:ext uri="{BB962C8B-B14F-4D97-AF65-F5344CB8AC3E}">
        <p14:creationId xmlns:p14="http://schemas.microsoft.com/office/powerpoint/2010/main" val="3231304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How long is Mt. Zion expected to endure?</a:t>
            </a:r>
          </a:p>
          <a:p>
            <a:pPr marL="274320" indent="-274320"/>
            <a:r>
              <a:rPr lang="en-US" dirty="0"/>
              <a:t>1.  Forever.</a:t>
            </a:r>
          </a:p>
          <a:p>
            <a:pPr marL="274320" indent="-274320"/>
            <a:r>
              <a:rPr lang="en-US" dirty="0"/>
              <a:t>2.  Mt. Zion is the dwelling place of God, and the dwelling place of God will endure forever since God endures forever.</a:t>
            </a:r>
          </a:p>
          <a:p>
            <a:pPr marL="274320" indent="-274320"/>
            <a:r>
              <a:rPr lang="en-US" dirty="0"/>
              <a:t>3.  The Mt. Zion that endures forever will be the ultimate fulfillment of God’s dwelling place, the New Jerusalem.</a:t>
            </a:r>
          </a:p>
          <a:p>
            <a:pPr marL="274320" indent="-274320"/>
            <a:r>
              <a:rPr lang="en-US" dirty="0"/>
              <a:t>4.  The city of David will pass away; physical Jerusalem will pass away; but New Jerusalem will be our city home for eternity.</a:t>
            </a:r>
          </a:p>
          <a:p>
            <a:pPr marL="274320" indent="-274320"/>
            <a:endParaRPr lang="en-US" dirty="0"/>
          </a:p>
          <a:p>
            <a:pPr marL="274320" indent="-274320"/>
            <a:r>
              <a:rPr lang="en-US" b="1" dirty="0"/>
              <a:t>Q2: Who are like Mt. Zion according to the opening words of this psalm?</a:t>
            </a:r>
          </a:p>
          <a:p>
            <a:pPr marL="274320" indent="-274320"/>
            <a:r>
              <a:rPr lang="en-US" dirty="0"/>
              <a:t>1.  Those who trust in the Lord.</a:t>
            </a:r>
          </a:p>
          <a:p>
            <a:pPr marL="274320" indent="-274320"/>
            <a:r>
              <a:rPr lang="en-US" dirty="0"/>
              <a:t>2.  So here we have the assurance that those who trust in the Lord will endure forever.</a:t>
            </a:r>
          </a:p>
          <a:p>
            <a:pPr marL="274320" indent="-274320"/>
            <a:r>
              <a:rPr lang="en-US" dirty="0"/>
              <a:t>3.  This is a promise that we can claim.</a:t>
            </a:r>
          </a:p>
          <a:p>
            <a:pPr marL="274320" indent="-274320"/>
            <a:r>
              <a:rPr lang="en-US" dirty="0"/>
              <a:t>4.  And the promise is reminiscent of the great gospel promise of John 3:16.</a:t>
            </a:r>
          </a:p>
          <a:p>
            <a:pPr marL="274320" indent="-274320"/>
            <a:r>
              <a:rPr lang="en-US" dirty="0"/>
              <a:t>“that whosoever believeth in Him shall not perish but have everlasting life.”</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20</a:t>
            </a:fld>
            <a:endParaRPr lang="en-US" dirty="0"/>
          </a:p>
        </p:txBody>
      </p:sp>
    </p:spTree>
    <p:extLst>
      <p:ext uri="{BB962C8B-B14F-4D97-AF65-F5344CB8AC3E}">
        <p14:creationId xmlns:p14="http://schemas.microsoft.com/office/powerpoint/2010/main" val="2871794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80000"/>
              </a:lnSpc>
              <a:defRPr/>
            </a:pPr>
            <a:r>
              <a:rPr lang="en-US" b="1" dirty="0"/>
              <a:t>B2:                                                                                                                                                                                                                                                                                                                                                                                                                                                                                                                                                                                                                                                                  </a:t>
            </a:r>
          </a:p>
          <a:p>
            <a:pPr marL="274320" indent="-274320" eaLnBrk="1" hangingPunct="1">
              <a:lnSpc>
                <a:spcPct val="80000"/>
              </a:lnSpc>
              <a:defRPr/>
            </a:pPr>
            <a:r>
              <a:rPr lang="en-US" dirty="0"/>
              <a:t>1.  He longs for the courts of the Lord.</a:t>
            </a:r>
          </a:p>
          <a:p>
            <a:pPr marL="274320" indent="-274320" eaLnBrk="1" hangingPunct="1">
              <a:lnSpc>
                <a:spcPct val="80000"/>
              </a:lnSpc>
              <a:defRPr/>
            </a:pPr>
            <a:r>
              <a:rPr lang="en-US" dirty="0"/>
              <a:t>2.  What are the courts of the Lord?</a:t>
            </a:r>
          </a:p>
          <a:p>
            <a:pPr marL="274320" indent="-274320" eaLnBrk="1" hangingPunct="1">
              <a:lnSpc>
                <a:spcPct val="80000"/>
              </a:lnSpc>
              <a:defRPr/>
            </a:pPr>
            <a:r>
              <a:rPr lang="en-US" dirty="0"/>
              <a:t>3.  These would be the courts of the temple in Jerusalem.</a:t>
            </a:r>
          </a:p>
          <a:p>
            <a:pPr marL="274320" indent="-274320" eaLnBrk="1" hangingPunct="1">
              <a:lnSpc>
                <a:spcPct val="80000"/>
              </a:lnSpc>
              <a:defRPr/>
            </a:pPr>
            <a:r>
              <a:rPr lang="en-US" dirty="0"/>
              <a:t>4.  The Hebrew Lexicon defines a court as “an enclosure before a building…especially before the holy tabernacle and temple.”</a:t>
            </a:r>
          </a:p>
          <a:p>
            <a:pPr marL="274320" indent="-274320" eaLnBrk="1" hangingPunct="1">
              <a:lnSpc>
                <a:spcPct val="80000"/>
              </a:lnSpc>
              <a:defRPr/>
            </a:pPr>
            <a:r>
              <a:rPr lang="en-US" dirty="0"/>
              <a:t>5.  Here the psalmist is longing for the entrance to go into the temple to worship the Lord.</a:t>
            </a:r>
          </a:p>
          <a:p>
            <a:pPr marL="274320" indent="-274320" eaLnBrk="1" hangingPunct="1">
              <a:lnSpc>
                <a:spcPct val="80000"/>
              </a:lnSpc>
              <a:defRPr/>
            </a:pPr>
            <a:endParaRPr lang="en-US" dirty="0"/>
          </a:p>
          <a:p>
            <a:pPr marL="274320" indent="-274320" eaLnBrk="1" hangingPunct="1">
              <a:lnSpc>
                <a:spcPct val="80000"/>
              </a:lnSpc>
              <a:defRPr/>
            </a:pPr>
            <a:r>
              <a:rPr lang="en-US" b="1" dirty="0"/>
              <a:t>B3:</a:t>
            </a:r>
            <a:r>
              <a:rPr lang="en-US" dirty="0"/>
              <a:t> </a:t>
            </a:r>
          </a:p>
          <a:p>
            <a:pPr marL="274320" indent="-274320" eaLnBrk="1" hangingPunct="1">
              <a:lnSpc>
                <a:spcPct val="80000"/>
              </a:lnSpc>
              <a:defRPr/>
            </a:pPr>
            <a:r>
              <a:rPr lang="en-US" dirty="0"/>
              <a:t>1.  It is a longing of his soul, of his inner being.</a:t>
            </a:r>
          </a:p>
          <a:p>
            <a:pPr marL="274320" indent="-274320" eaLnBrk="1" hangingPunct="1">
              <a:lnSpc>
                <a:spcPct val="80000"/>
              </a:lnSpc>
              <a:defRPr/>
            </a:pPr>
            <a:r>
              <a:rPr lang="en-US" dirty="0"/>
              <a:t>2.  It comes from the depth of who he is and the life that God has given him.</a:t>
            </a:r>
          </a:p>
          <a:p>
            <a:pPr marL="274320" indent="-274320" eaLnBrk="1" hangingPunct="1">
              <a:lnSpc>
                <a:spcPct val="80000"/>
              </a:lnSpc>
              <a:defRPr/>
            </a:pPr>
            <a:r>
              <a:rPr lang="en-US" dirty="0"/>
              <a:t>3.  He describes it as fainting and losing conscientiousness if that longing goes unfulfilled.</a:t>
            </a:r>
          </a:p>
          <a:p>
            <a:pPr marL="274320" indent="-274320" eaLnBrk="1" hangingPunct="1">
              <a:lnSpc>
                <a:spcPct val="80000"/>
              </a:lnSpc>
              <a:defRPr/>
            </a:pPr>
            <a:r>
              <a:rPr lang="en-US" dirty="0"/>
              <a:t>4.  It is what we might call today an existential longing, one that threatens his very existence.</a:t>
            </a:r>
          </a:p>
          <a:p>
            <a:pPr marL="274320" indent="-274320" eaLnBrk="1" hangingPunct="1">
              <a:lnSpc>
                <a:spcPct val="80000"/>
              </a:lnSpc>
              <a:defRPr/>
            </a:pPr>
            <a:endParaRPr lang="en-US" dirty="0"/>
          </a:p>
          <a:p>
            <a:pPr marL="274320" indent="-274320" eaLnBrk="1" hangingPunct="1">
              <a:lnSpc>
                <a:spcPct val="80000"/>
              </a:lnSpc>
              <a:defRPr/>
            </a:pPr>
            <a:r>
              <a:rPr lang="en-US" b="1" dirty="0"/>
              <a:t>B4:</a:t>
            </a:r>
          </a:p>
          <a:p>
            <a:pPr marL="274320" indent="-274320" eaLnBrk="1" hangingPunct="1">
              <a:lnSpc>
                <a:spcPct val="80000"/>
              </a:lnSpc>
              <a:defRPr/>
            </a:pPr>
            <a:r>
              <a:rPr lang="en-US" dirty="0"/>
              <a:t>1.  “My heart and my flesh” in the second line are synonymous with “my soul” in the first.</a:t>
            </a:r>
          </a:p>
          <a:p>
            <a:pPr marL="274320" indent="-274320" eaLnBrk="1" hangingPunct="1">
              <a:lnSpc>
                <a:spcPct val="80000"/>
              </a:lnSpc>
              <a:defRPr/>
            </a:pPr>
            <a:r>
              <a:rPr lang="en-US" dirty="0"/>
              <a:t>2.  “Cry out for” in the second line is synonymous with “longs for and even faints for” in the first.</a:t>
            </a:r>
          </a:p>
          <a:p>
            <a:pPr marL="274320" indent="-274320" eaLnBrk="1" hangingPunct="1">
              <a:lnSpc>
                <a:spcPct val="80000"/>
              </a:lnSpc>
              <a:defRPr/>
            </a:pPr>
            <a:r>
              <a:rPr lang="en-US" dirty="0"/>
              <a:t>3.  And “the living God” in the second line is synonymous with “the court of the Lord” in the first.</a:t>
            </a:r>
          </a:p>
          <a:p>
            <a:pPr marL="274320" indent="-274320" eaLnBrk="1" hangingPunct="1">
              <a:lnSpc>
                <a:spcPct val="80000"/>
              </a:lnSpc>
              <a:defRPr/>
            </a:pPr>
            <a:r>
              <a:rPr lang="en-US" dirty="0"/>
              <a:t>4.  This second line helps to clarify what it is that the psalmist is really longing for.</a:t>
            </a:r>
          </a:p>
          <a:p>
            <a:pPr marL="274320" indent="-274320" eaLnBrk="1" hangingPunct="1">
              <a:lnSpc>
                <a:spcPct val="80000"/>
              </a:lnSpc>
              <a:defRPr/>
            </a:pPr>
            <a:r>
              <a:rPr lang="en-US" dirty="0"/>
              <a:t>5.  He is really longing for the presence of the living God.</a:t>
            </a:r>
          </a:p>
          <a:p>
            <a:pPr marL="274320" indent="-274320" eaLnBrk="1" hangingPunct="1">
              <a:lnSpc>
                <a:spcPct val="80000"/>
              </a:lnSpc>
              <a:defRPr/>
            </a:pPr>
            <a:r>
              <a:rPr lang="en-US" dirty="0"/>
              <a:t>6.  He longs to be in God’s dwelling place to be close to the living God, to praise Him and worship Him and have a relationship with Him.</a:t>
            </a:r>
          </a:p>
          <a:p>
            <a:pPr marL="274320" indent="-274320" eaLnBrk="1" hangingPunct="1">
              <a:lnSpc>
                <a:spcPct val="80000"/>
              </a:lnSpc>
              <a:defRPr/>
            </a:pPr>
            <a:r>
              <a:rPr lang="en-US" dirty="0"/>
              <a:t>7.  Coming back to our lesson title: Longing for God in Zion.</a:t>
            </a:r>
          </a:p>
          <a:p>
            <a:pPr marL="274320" indent="-274320" eaLnBrk="1" hangingPunct="1">
              <a:lnSpc>
                <a:spcPct val="80000"/>
              </a:lnSpc>
              <a:defRPr/>
            </a:pPr>
            <a:r>
              <a:rPr lang="en-US" dirty="0"/>
              <a:t>8.  Zion represents the dwelling place of God, and our longing is really for a relationship with Him.</a:t>
            </a:r>
          </a:p>
          <a:p>
            <a:pPr marL="274320" indent="-274320" eaLnBrk="1" hangingPunct="1">
              <a:lnSpc>
                <a:spcPct val="80000"/>
              </a:lnSpc>
              <a:defRPr/>
            </a:pPr>
            <a:endParaRPr lang="en-US" dirty="0"/>
          </a:p>
          <a:p>
            <a:pPr marL="274320" indent="-274320" eaLnBrk="1" hangingPunct="1">
              <a:lnSpc>
                <a:spcPct val="80000"/>
              </a:lnSpc>
              <a:defRPr/>
            </a:pPr>
            <a:r>
              <a:rPr lang="en-US" b="1" dirty="0"/>
              <a:t>B5:</a:t>
            </a:r>
          </a:p>
          <a:p>
            <a:pPr marL="274320" indent="-274320" eaLnBrk="1" hangingPunct="1">
              <a:lnSpc>
                <a:spcPct val="80000"/>
              </a:lnSpc>
              <a:defRPr/>
            </a:pPr>
            <a:r>
              <a:rPr lang="en-US" dirty="0"/>
              <a:t>1.  I look at all the empty pews and wonder: What happened to us?</a:t>
            </a:r>
          </a:p>
          <a:p>
            <a:pPr marL="274320" indent="-274320" eaLnBrk="1" hangingPunct="1">
              <a:lnSpc>
                <a:spcPct val="80000"/>
              </a:lnSpc>
              <a:defRPr/>
            </a:pPr>
            <a:r>
              <a:rPr lang="en-US" dirty="0"/>
              <a:t>2.  Do our souls long, yes, even faint, for the courts of the Lord?</a:t>
            </a:r>
          </a:p>
          <a:p>
            <a:pPr marL="274320" indent="-274320" eaLnBrk="1" hangingPunct="1">
              <a:lnSpc>
                <a:spcPct val="80000"/>
              </a:lnSpc>
              <a:defRPr/>
            </a:pPr>
            <a:r>
              <a:rPr lang="en-US" dirty="0"/>
              <a:t>3.  Do our hearts cry out for the opportunity to worship the living God and bask in the sunshine of His presence?</a:t>
            </a:r>
          </a:p>
          <a:p>
            <a:pPr marL="274320" indent="-274320" eaLnBrk="1" hangingPunct="1">
              <a:lnSpc>
                <a:spcPct val="80000"/>
              </a:lnSpc>
              <a:defRPr/>
            </a:pPr>
            <a:r>
              <a:rPr lang="en-US" dirty="0"/>
              <a:t>4.  What would make sincere believers stay home Sabbath morning rather than being here in the presence of the Lord?</a:t>
            </a:r>
          </a:p>
          <a:p>
            <a:pPr marL="274320" indent="-274320" eaLnBrk="1" hangingPunct="1">
              <a:lnSpc>
                <a:spcPct val="80000"/>
              </a:lnSpc>
              <a:defRPr/>
            </a:pPr>
            <a:r>
              <a:rPr lang="en-US" dirty="0"/>
              <a:t>5.  Jesus said:</a:t>
            </a:r>
          </a:p>
          <a:p>
            <a:pPr marL="274320" indent="-274320" eaLnBrk="1" hangingPunct="1">
              <a:lnSpc>
                <a:spcPct val="80000"/>
              </a:lnSpc>
              <a:defRPr/>
            </a:pPr>
            <a:r>
              <a:rPr lang="en-US" b="1" dirty="0"/>
              <a:t>Matthew 18:20 KJV </a:t>
            </a:r>
            <a:r>
              <a:rPr lang="en-US" dirty="0"/>
              <a:t>- For where two or three are gathered together in my name, there am I in the midst of them.</a:t>
            </a:r>
          </a:p>
          <a:p>
            <a:pPr marL="274320" indent="-274320" eaLnBrk="1" hangingPunct="1">
              <a:lnSpc>
                <a:spcPct val="80000"/>
              </a:lnSpc>
              <a:defRPr/>
            </a:pPr>
            <a:r>
              <a:rPr lang="en-US" dirty="0"/>
              <a:t>6.  The Holy Spirit is here as we gather for worship and SS each week.</a:t>
            </a:r>
          </a:p>
          <a:p>
            <a:pPr marL="274320" indent="-274320" eaLnBrk="1" hangingPunct="1">
              <a:lnSpc>
                <a:spcPct val="80000"/>
              </a:lnSpc>
              <a:defRPr/>
            </a:pPr>
            <a:r>
              <a:rPr lang="en-US" dirty="0"/>
              <a:t>7.  If we can’t stand up and worship publicly now while we still have the freedom of worship, what will we do when we no longer have that freedom.</a:t>
            </a:r>
          </a:p>
          <a:p>
            <a:pPr marL="274320" indent="-274320" eaLnBrk="1" hangingPunct="1">
              <a:lnSpc>
                <a:spcPct val="80000"/>
              </a:lnSpc>
              <a:defRPr/>
            </a:pPr>
            <a:r>
              <a:rPr lang="en-US" dirty="0"/>
              <a:t>8.  Luke 4:16 tells us what Jesus’ custom was for the Sabbath day.</a:t>
            </a:r>
          </a:p>
          <a:p>
            <a:pPr marL="274320" indent="-274320" eaLnBrk="1" hangingPunct="1">
              <a:lnSpc>
                <a:spcPct val="80000"/>
              </a:lnSpc>
              <a:defRPr/>
            </a:pPr>
            <a:r>
              <a:rPr lang="en-US" b="1" dirty="0"/>
              <a:t>Luke 4:16 KJV </a:t>
            </a:r>
            <a:r>
              <a:rPr lang="en-US" dirty="0"/>
              <a:t>- And he came to Nazareth, where he had been brought up: and, as his custom was, he went into the synagogue on the sabbath day, and stood up for to read.</a:t>
            </a:r>
          </a:p>
          <a:p>
            <a:pPr marL="274320" indent="-274320" eaLnBrk="1" hangingPunct="1">
              <a:lnSpc>
                <a:spcPct val="80000"/>
              </a:lnSpc>
              <a:defRPr/>
            </a:pPr>
            <a:r>
              <a:rPr lang="en-US" dirty="0"/>
              <a:t>9.  Jesus was there every Sabbath to worship His Father and to participate in the worship service.</a:t>
            </a:r>
          </a:p>
          <a:p>
            <a:pPr marL="274320" indent="-274320" eaLnBrk="1" hangingPunct="1">
              <a:lnSpc>
                <a:spcPct val="80000"/>
              </a:lnSpc>
              <a:defRPr/>
            </a:pPr>
            <a:r>
              <a:rPr lang="en-US" dirty="0"/>
              <a:t>10. How much more do we need to be here each Sabbath to worship our amazing God and encourage each other in the faith.</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78723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0" dirty="0"/>
              <a:t>1.  While these verses find their primary application in the land allotted to the children of Israel, they also can be prophetic of the land allotted to the redeemed saints of the ages.</a:t>
            </a:r>
          </a:p>
          <a:p>
            <a:pPr marL="274320" indent="-274320"/>
            <a:endParaRPr lang="en-US" b="0" dirty="0"/>
          </a:p>
          <a:p>
            <a:pPr marL="274320" indent="-274320"/>
            <a:r>
              <a:rPr lang="en-US" b="1" dirty="0"/>
              <a:t>Q1: What land is allotted to the righteous, to those who are redeemed by the blood of Christ and have His righteousness imputed to them?</a:t>
            </a:r>
          </a:p>
          <a:p>
            <a:pPr marL="274320" indent="-274320"/>
            <a:r>
              <a:rPr lang="en-US" b="0" dirty="0"/>
              <a:t>1.  The land allotted to the righteous is the new earth the Lord will create.</a:t>
            </a:r>
          </a:p>
          <a:p>
            <a:pPr marL="274320" indent="-274320"/>
            <a:r>
              <a:rPr lang="en-US" b="0" dirty="0"/>
              <a:t>2.  Jesus said “The meek shall inherit the earth.”</a:t>
            </a:r>
          </a:p>
          <a:p>
            <a:pPr marL="274320" indent="-274320"/>
            <a:r>
              <a:rPr lang="en-US" b="0" dirty="0"/>
              <a:t>3.  Peter writes this in:</a:t>
            </a:r>
          </a:p>
          <a:p>
            <a:pPr marL="274320" indent="-274320"/>
            <a:r>
              <a:rPr lang="en-US" b="1" dirty="0"/>
              <a:t>2 Peter 3:11-13 KJV </a:t>
            </a:r>
            <a:r>
              <a:rPr lang="en-US" b="0" dirty="0"/>
              <a:t>- Seeing then that all these things shall be dissolved, what manner of persons ought ye to be in all holy conversation and godliness, 12 Looking for and hasting unto the coming of the day of God, wherein the heavens being on fire shall be dissolved, and the elements shall melt with fervent heat? 13 Nevertheless we, according to his promise, look for new heavens and a new earth, wherein dwelleth righteousness.</a:t>
            </a:r>
          </a:p>
          <a:p>
            <a:pPr marL="274320" indent="-274320"/>
            <a:r>
              <a:rPr lang="en-US" b="0" dirty="0"/>
              <a:t>4.  In the new earth, the scepter of the wicked will not remain.</a:t>
            </a:r>
          </a:p>
          <a:p>
            <a:pPr marL="274320" indent="-274320"/>
            <a:r>
              <a:rPr lang="en-US" b="0" dirty="0"/>
              <a:t>5.  Satan, sinners, and sin have been banished.</a:t>
            </a:r>
          </a:p>
          <a:p>
            <a:pPr marL="274320" indent="-274320"/>
            <a:r>
              <a:rPr lang="en-US" b="0" dirty="0"/>
              <a:t>6.  The great tempter has been destroyed.</a:t>
            </a:r>
          </a:p>
          <a:p>
            <a:pPr marL="274320" indent="-274320"/>
            <a:r>
              <a:rPr lang="en-US" b="0" dirty="0"/>
              <a:t>7.  And the righteous now will not be tempted to use their hands to do evil.</a:t>
            </a:r>
          </a:p>
          <a:p>
            <a:pPr marL="274320" indent="-274320"/>
            <a:endParaRPr lang="en-US" b="0" dirty="0"/>
          </a:p>
          <a:p>
            <a:pPr marL="274320" indent="-274320"/>
            <a:r>
              <a:rPr lang="en-US" b="1" dirty="0"/>
              <a:t>Q2: How does the psalmist describe those who remain and those who are banished?</a:t>
            </a:r>
          </a:p>
          <a:p>
            <a:pPr marL="274320" indent="-274320"/>
            <a:r>
              <a:rPr lang="en-US" b="0" dirty="0"/>
              <a:t>1.  Those that remain in the land allotted to the righteous are the good and upright in heart.</a:t>
            </a:r>
          </a:p>
          <a:p>
            <a:pPr marL="274320" indent="-274320"/>
            <a:r>
              <a:rPr lang="en-US" b="0" dirty="0"/>
              <a:t>2.  Those with crooked ways are banished with the evildoers.</a:t>
            </a:r>
          </a:p>
          <a:p>
            <a:pPr marL="274320" indent="-274320"/>
            <a:r>
              <a:rPr lang="en-US" b="0" dirty="0"/>
              <a:t>3.  In the judgment, God separates the good from the evil, the righteous from the unrighteous.</a:t>
            </a:r>
          </a:p>
          <a:p>
            <a:pPr marL="274320" indent="-274320"/>
            <a:r>
              <a:rPr lang="en-US" b="0" dirty="0"/>
              <a:t>4.  Our only hope of being among the righteous is to have the perfect righteousness of Christ imputed to our account and have our sins forgiven by His blood.</a:t>
            </a:r>
          </a:p>
          <a:p>
            <a:pPr marL="274320" indent="-274320"/>
            <a:r>
              <a:rPr lang="en-US" b="0" dirty="0"/>
              <a:t>5.  Those who refuse the grace of God and the pardon for sin that He offers in Christ, will be banished.</a:t>
            </a:r>
          </a:p>
          <a:p>
            <a:pPr marL="274320" indent="-274320"/>
            <a:r>
              <a:rPr lang="en-US" b="0" dirty="0"/>
              <a:t>6.  So we return to the question of several weeks past:</a:t>
            </a:r>
          </a:p>
          <a:p>
            <a:pPr marL="274320" indent="-274320"/>
            <a:r>
              <a:rPr lang="en-US" b="0" dirty="0"/>
              <a:t>7.  Will you fall on the Rock before the Rock falls on you?</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21</a:t>
            </a:fld>
            <a:endParaRPr lang="en-US" dirty="0"/>
          </a:p>
        </p:txBody>
      </p:sp>
    </p:spTree>
    <p:extLst>
      <p:ext uri="{BB962C8B-B14F-4D97-AF65-F5344CB8AC3E}">
        <p14:creationId xmlns:p14="http://schemas.microsoft.com/office/powerpoint/2010/main" val="3073865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3</a:t>
            </a:fld>
            <a:endParaRPr lang="en-US" dirty="0"/>
          </a:p>
        </p:txBody>
      </p:sp>
    </p:spTree>
    <p:extLst>
      <p:ext uri="{BB962C8B-B14F-4D97-AF65-F5344CB8AC3E}">
        <p14:creationId xmlns:p14="http://schemas.microsoft.com/office/powerpoint/2010/main" val="4279383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 </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[See notes on linked slide.]</a:t>
            </a:r>
          </a:p>
          <a:p>
            <a:pPr marL="274320" indent="-274320"/>
            <a:endParaRPr lang="en-US" b="1" dirty="0"/>
          </a:p>
          <a:p>
            <a:pPr marL="274320" indent="-274320"/>
            <a:r>
              <a:rPr lang="en-US" b="1" dirty="0"/>
              <a:t>B2:</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[See notes on linked slide.]</a:t>
            </a:r>
          </a:p>
          <a:p>
            <a:pPr marL="274320" indent="-274320"/>
            <a:endParaRPr lang="en-US" b="1" dirty="0"/>
          </a:p>
          <a:p>
            <a:pPr marL="274320" indent="-274320"/>
            <a:r>
              <a:rPr lang="en-US" b="1" dirty="0"/>
              <a:t>B3:</a:t>
            </a:r>
          </a:p>
          <a:p>
            <a:pPr marL="274320" indent="-274320"/>
            <a:r>
              <a:rPr lang="en-US" b="0" dirty="0"/>
              <a:t>[See notes on linked slide.]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57447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 </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[See notes on linked slide.]</a:t>
            </a:r>
          </a:p>
          <a:p>
            <a:pPr marL="274320" indent="-274320"/>
            <a:endParaRPr lang="en-US" b="1" dirty="0"/>
          </a:p>
          <a:p>
            <a:pPr marL="274320" indent="-274320"/>
            <a:r>
              <a:rPr lang="en-US" b="1" dirty="0"/>
              <a:t>B2:</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[See notes on linked slide.]</a:t>
            </a:r>
          </a:p>
          <a:p>
            <a:pPr marL="274320" indent="-274320"/>
            <a:endParaRPr lang="en-US" b="1" dirty="0"/>
          </a:p>
          <a:p>
            <a:pPr marL="274320" indent="-274320"/>
            <a:r>
              <a:rPr lang="en-US" b="1" dirty="0"/>
              <a:t>B3:</a:t>
            </a:r>
          </a:p>
          <a:p>
            <a:pPr marL="274320" indent="-274320"/>
            <a:r>
              <a:rPr lang="en-US" b="0" dirty="0"/>
              <a:t>[See notes on linked slide.]</a:t>
            </a:r>
          </a:p>
          <a:p>
            <a:pPr marL="274320" indent="-274320"/>
            <a:endParaRPr lang="en-US" b="1"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5</a:t>
            </a:fld>
            <a:endParaRPr lang="en-US" dirty="0"/>
          </a:p>
        </p:txBody>
      </p:sp>
    </p:spTree>
    <p:extLst>
      <p:ext uri="{BB962C8B-B14F-4D97-AF65-F5344CB8AC3E}">
        <p14:creationId xmlns:p14="http://schemas.microsoft.com/office/powerpoint/2010/main" val="1289390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0" dirty="0"/>
          </a:p>
          <a:p>
            <a:pPr marL="274320" indent="-274320"/>
            <a:r>
              <a:rPr lang="en-US" b="1" dirty="0"/>
              <a:t>B3:</a:t>
            </a:r>
          </a:p>
          <a:p>
            <a:pPr marL="274320" indent="-274320"/>
            <a:r>
              <a:rPr lang="en-US" b="0" dirty="0"/>
              <a:t>[See notes on linked slide.]</a:t>
            </a:r>
          </a:p>
          <a:p>
            <a:pPr marL="274320" indent="-274320"/>
            <a:endParaRPr lang="en-US" b="0" dirty="0"/>
          </a:p>
          <a:p>
            <a:pPr marL="274320" indent="-274320"/>
            <a:r>
              <a:rPr lang="en-US" b="1" dirty="0"/>
              <a:t>B4:</a:t>
            </a:r>
          </a:p>
          <a:p>
            <a:pPr marL="274320" indent="-274320"/>
            <a:r>
              <a:rPr lang="en-US" b="0" dirty="0"/>
              <a:t>[See notes on linked slide.]</a:t>
            </a:r>
          </a:p>
          <a:p>
            <a:pPr marL="274320" indent="-274320"/>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30960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14218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0698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903277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703051468"/>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76372"/>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28086995"/>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48691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844114447"/>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884091"/>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054434"/>
      </p:ext>
    </p:extLst>
  </p:cSld>
  <p:clrMap bg1="dk2" tx1="lt1" bg2="dk1" tx2="lt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52229"/>
      </p:ext>
    </p:extLst>
  </p:cSld>
  <p:clrMap bg1="dk2" tx1="lt1" bg2="dk1" tx2="lt2" accent1="accent1" accent2="accent2" accent3="accent3" accent4="accent4" accent5="accent5" accent6="accent6" hlink="hlink" folHlink="folHlink"/>
  <p:sldLayoutIdLst>
    <p:sldLayoutId id="2147486579" r:id="rId1"/>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slide" Target="slide6.xml"/></Relationships>
</file>

<file path=ppt/slides/_rels/slide1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6.xml"/><Relationship Id="rId4" Type="http://schemas.openxmlformats.org/officeDocument/2006/relationships/slide" Target="slide1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slide" Target="slide2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9.xml"/><Relationship Id="rId4" Type="http://schemas.openxmlformats.org/officeDocument/2006/relationships/slide" Target="slide18.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5FAEF-7E96-4BD6-9FDF-4B611944AD65}"/>
              </a:ext>
            </a:extLst>
          </p:cNvPr>
          <p:cNvSpPr>
            <a:spLocks noGrp="1"/>
          </p:cNvSpPr>
          <p:nvPr>
            <p:ph type="ctrTitle"/>
          </p:nvPr>
        </p:nvSpPr>
        <p:spPr/>
        <p:txBody>
          <a:bodyPr/>
          <a:lstStyle/>
          <a:p>
            <a:r>
              <a:rPr lang="en-US" dirty="0"/>
              <a:t>Psalms</a:t>
            </a:r>
          </a:p>
        </p:txBody>
      </p:sp>
      <p:sp>
        <p:nvSpPr>
          <p:cNvPr id="3" name="Subtitle 2">
            <a:extLst>
              <a:ext uri="{FF2B5EF4-FFF2-40B4-BE49-F238E27FC236}">
                <a16:creationId xmlns:a16="http://schemas.microsoft.com/office/drawing/2014/main" id="{B4E3C7B8-D982-4C44-958A-7A450720603E}"/>
              </a:ext>
            </a:extLst>
          </p:cNvPr>
          <p:cNvSpPr>
            <a:spLocks noGrp="1"/>
          </p:cNvSpPr>
          <p:nvPr>
            <p:ph type="subTitle" idx="1"/>
          </p:nvPr>
        </p:nvSpPr>
        <p:spPr>
          <a:xfrm>
            <a:off x="4191000" y="3581400"/>
            <a:ext cx="4495800" cy="1752600"/>
          </a:xfrm>
        </p:spPr>
        <p:txBody>
          <a:bodyPr/>
          <a:lstStyle/>
          <a:p>
            <a:r>
              <a:rPr lang="en-US" dirty="0"/>
              <a:t>Lesson 11</a:t>
            </a:r>
          </a:p>
          <a:p>
            <a:r>
              <a:rPr lang="en-US" dirty="0"/>
              <a:t>Longing for God in Zion</a:t>
            </a:r>
          </a:p>
        </p:txBody>
      </p:sp>
    </p:spTree>
    <p:extLst>
      <p:ext uri="{BB962C8B-B14F-4D97-AF65-F5344CB8AC3E}">
        <p14:creationId xmlns:p14="http://schemas.microsoft.com/office/powerpoint/2010/main" val="1965342998"/>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97D7-779E-4CAD-B924-531D746A2D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C274BE-070B-425B-9BE2-C4B40B80013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69275825"/>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13306-8C83-618E-76CA-AEA25A591ADE}"/>
              </a:ext>
            </a:extLst>
          </p:cNvPr>
          <p:cNvSpPr>
            <a:spLocks noGrp="1"/>
          </p:cNvSpPr>
          <p:nvPr>
            <p:ph type="title"/>
          </p:nvPr>
        </p:nvSpPr>
        <p:spPr/>
        <p:txBody>
          <a:bodyPr/>
          <a:lstStyle/>
          <a:p>
            <a:r>
              <a:rPr lang="en-US" dirty="0"/>
              <a:t>Aerial View of Jerusalem</a:t>
            </a:r>
          </a:p>
        </p:txBody>
      </p:sp>
      <p:pic>
        <p:nvPicPr>
          <p:cNvPr id="5" name="Content Placeholder 4">
            <a:extLst>
              <a:ext uri="{FF2B5EF4-FFF2-40B4-BE49-F238E27FC236}">
                <a16:creationId xmlns:a16="http://schemas.microsoft.com/office/drawing/2014/main" id="{B6601AC3-FEDF-692A-79FE-EABDFD0DED4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90500"/>
            <a:ext cx="9134237" cy="6477000"/>
          </a:xfrm>
        </p:spPr>
      </p:pic>
    </p:spTree>
    <p:extLst>
      <p:ext uri="{BB962C8B-B14F-4D97-AF65-F5344CB8AC3E}">
        <p14:creationId xmlns:p14="http://schemas.microsoft.com/office/powerpoint/2010/main" val="2239962869"/>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B78A0-8AB9-FB8F-E0D2-FB672784E61F}"/>
              </a:ext>
            </a:extLst>
          </p:cNvPr>
          <p:cNvSpPr>
            <a:spLocks noGrp="1"/>
          </p:cNvSpPr>
          <p:nvPr>
            <p:ph type="title"/>
          </p:nvPr>
        </p:nvSpPr>
        <p:spPr/>
        <p:txBody>
          <a:bodyPr/>
          <a:lstStyle/>
          <a:p>
            <a:r>
              <a:rPr lang="en-US" dirty="0" err="1"/>
              <a:t>Jerusa;em</a:t>
            </a:r>
            <a:r>
              <a:rPr lang="en-US" dirty="0"/>
              <a:t> ma[</a:t>
            </a:r>
          </a:p>
        </p:txBody>
      </p:sp>
      <p:pic>
        <p:nvPicPr>
          <p:cNvPr id="5" name="Content Placeholder 4">
            <a:extLst>
              <a:ext uri="{FF2B5EF4-FFF2-40B4-BE49-F238E27FC236}">
                <a16:creationId xmlns:a16="http://schemas.microsoft.com/office/drawing/2014/main" id="{A434E6A1-D176-7A26-B6FB-C97700AF83C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91593" y="92391"/>
            <a:ext cx="4456013" cy="6795106"/>
          </a:xfrm>
        </p:spPr>
      </p:pic>
      <p:sp>
        <p:nvSpPr>
          <p:cNvPr id="6" name="TextBox 5">
            <a:extLst>
              <a:ext uri="{FF2B5EF4-FFF2-40B4-BE49-F238E27FC236}">
                <a16:creationId xmlns:a16="http://schemas.microsoft.com/office/drawing/2014/main" id="{B5F09364-1B5F-A057-1F92-60F6D036C4EF}"/>
              </a:ext>
            </a:extLst>
          </p:cNvPr>
          <p:cNvSpPr txBox="1"/>
          <p:nvPr/>
        </p:nvSpPr>
        <p:spPr>
          <a:xfrm>
            <a:off x="7543800" y="5257800"/>
            <a:ext cx="643125" cy="523220"/>
          </a:xfrm>
          <a:prstGeom prst="rect">
            <a:avLst/>
          </a:prstGeom>
          <a:noFill/>
        </p:spPr>
        <p:txBody>
          <a:bodyPr wrap="none" rtlCol="0">
            <a:spAutoFit/>
          </a:bodyPr>
          <a:lstStyle/>
          <a:p>
            <a:r>
              <a:rPr lang="en-US" sz="2800" dirty="0"/>
              <a:t>[</a:t>
            </a:r>
            <a:r>
              <a:rPr lang="en-US" sz="2800" dirty="0">
                <a:hlinkClick r:id="rId4" action="ppaction://hlinksldjump"/>
              </a:rPr>
              <a:t>R</a:t>
            </a:r>
            <a:r>
              <a:rPr lang="en-US" sz="2800" dirty="0"/>
              <a:t>]</a:t>
            </a:r>
          </a:p>
        </p:txBody>
      </p:sp>
    </p:spTree>
    <p:extLst>
      <p:ext uri="{BB962C8B-B14F-4D97-AF65-F5344CB8AC3E}">
        <p14:creationId xmlns:p14="http://schemas.microsoft.com/office/powerpoint/2010/main" val="1194243644"/>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3BDE8-5D95-45FC-9481-2633D5967675}"/>
              </a:ext>
            </a:extLst>
          </p:cNvPr>
          <p:cNvSpPr>
            <a:spLocks noGrp="1"/>
          </p:cNvSpPr>
          <p:nvPr>
            <p:ph type="title"/>
          </p:nvPr>
        </p:nvSpPr>
        <p:spPr/>
        <p:txBody>
          <a:bodyPr/>
          <a:lstStyle/>
          <a:p>
            <a:r>
              <a:rPr lang="en-US" dirty="0"/>
              <a:t>Psalm 84:5-7 NLT</a:t>
            </a:r>
          </a:p>
        </p:txBody>
      </p:sp>
      <p:sp>
        <p:nvSpPr>
          <p:cNvPr id="3" name="Content Placeholder 2">
            <a:extLst>
              <a:ext uri="{FF2B5EF4-FFF2-40B4-BE49-F238E27FC236}">
                <a16:creationId xmlns:a16="http://schemas.microsoft.com/office/drawing/2014/main" id="{22C8C5A7-5C7D-4CC1-9A59-8B6867A83FD9}"/>
              </a:ext>
            </a:extLst>
          </p:cNvPr>
          <p:cNvSpPr>
            <a:spLocks noGrp="1"/>
          </p:cNvSpPr>
          <p:nvPr>
            <p:ph idx="1"/>
          </p:nvPr>
        </p:nvSpPr>
        <p:spPr/>
        <p:txBody>
          <a:bodyPr>
            <a:normAutofit lnSpcReduction="10000"/>
          </a:bodyPr>
          <a:lstStyle/>
          <a:p>
            <a:r>
              <a:rPr lang="en-US" dirty="0"/>
              <a:t>What joy for those whose strength comes from the LORD, who have set their minds on a pilgrimage to Jerusalem. </a:t>
            </a:r>
            <a:r>
              <a:rPr lang="en-US" baseline="30000" dirty="0"/>
              <a:t>6</a:t>
            </a:r>
            <a:r>
              <a:rPr lang="en-US" dirty="0"/>
              <a:t> When they walk through the Valley of Weeping, it will become a place of refreshing springs. The autumn rains will clothe it with blessings. </a:t>
            </a:r>
            <a:r>
              <a:rPr lang="en-US" baseline="30000" dirty="0"/>
              <a:t>7</a:t>
            </a:r>
            <a:r>
              <a:rPr lang="en-US" dirty="0"/>
              <a:t> They will continue to grow stronger, and each of them will appear before God in Zion.  [</a:t>
            </a:r>
            <a:r>
              <a:rPr lang="en-US" dirty="0">
                <a:hlinkClick r:id="rId3" action="ppaction://hlinksldjump"/>
              </a:rPr>
              <a:t>R</a:t>
            </a:r>
            <a:r>
              <a:rPr lang="en-US" dirty="0"/>
              <a:t>]</a:t>
            </a:r>
          </a:p>
        </p:txBody>
      </p:sp>
    </p:spTree>
    <p:extLst>
      <p:ext uri="{BB962C8B-B14F-4D97-AF65-F5344CB8AC3E}">
        <p14:creationId xmlns:p14="http://schemas.microsoft.com/office/powerpoint/2010/main" val="2327542434"/>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Psalm 84:10 ESV</a:t>
            </a:r>
          </a:p>
        </p:txBody>
      </p:sp>
      <p:sp>
        <p:nvSpPr>
          <p:cNvPr id="3" name="Content Placeholder 2"/>
          <p:cNvSpPr>
            <a:spLocks noGrp="1"/>
          </p:cNvSpPr>
          <p:nvPr>
            <p:ph idx="1"/>
          </p:nvPr>
        </p:nvSpPr>
        <p:spPr>
          <a:xfrm>
            <a:off x="533400" y="1951037"/>
            <a:ext cx="7772400" cy="4449763"/>
          </a:xfrm>
        </p:spPr>
        <p:txBody>
          <a:bodyPr>
            <a:normAutofit/>
          </a:bodyPr>
          <a:lstStyle/>
          <a:p>
            <a:r>
              <a:rPr lang="en-US" dirty="0"/>
              <a:t>For a day in your courts is better than a thousand elsewhere. I would rather be a doorkeeper in the house of my God than dwell in the tents of wickedness.  [</a:t>
            </a:r>
            <a:r>
              <a:rPr lang="en-US" dirty="0">
                <a:hlinkClick r:id="rId3" action="ppaction://hlinksldjump"/>
              </a:rPr>
              <a:t>R</a:t>
            </a:r>
            <a:r>
              <a:rPr lang="en-US" dirty="0"/>
              <a:t>]</a:t>
            </a:r>
          </a:p>
        </p:txBody>
      </p:sp>
    </p:spTree>
    <p:extLst>
      <p:ext uri="{BB962C8B-B14F-4D97-AF65-F5344CB8AC3E}">
        <p14:creationId xmlns:p14="http://schemas.microsoft.com/office/powerpoint/2010/main" val="1958706996"/>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7B94A-3D5E-1BB5-58EA-0241FEA48D2E}"/>
              </a:ext>
            </a:extLst>
          </p:cNvPr>
          <p:cNvSpPr>
            <a:spLocks noGrp="1"/>
          </p:cNvSpPr>
          <p:nvPr>
            <p:ph type="title"/>
          </p:nvPr>
        </p:nvSpPr>
        <p:spPr/>
        <p:txBody>
          <a:bodyPr/>
          <a:lstStyle/>
          <a:p>
            <a:r>
              <a:rPr lang="en-US" dirty="0"/>
              <a:t>Psalm 122:1-4 ESV</a:t>
            </a:r>
          </a:p>
        </p:txBody>
      </p:sp>
      <p:sp>
        <p:nvSpPr>
          <p:cNvPr id="3" name="Content Placeholder 2">
            <a:extLst>
              <a:ext uri="{FF2B5EF4-FFF2-40B4-BE49-F238E27FC236}">
                <a16:creationId xmlns:a16="http://schemas.microsoft.com/office/drawing/2014/main" id="{2AABD6F0-82F3-DDC2-07D8-07C0313A2588}"/>
              </a:ext>
            </a:extLst>
          </p:cNvPr>
          <p:cNvSpPr>
            <a:spLocks noGrp="1"/>
          </p:cNvSpPr>
          <p:nvPr>
            <p:ph idx="1"/>
          </p:nvPr>
        </p:nvSpPr>
        <p:spPr/>
        <p:txBody>
          <a:bodyPr>
            <a:normAutofit/>
          </a:bodyPr>
          <a:lstStyle/>
          <a:p>
            <a:r>
              <a:rPr lang="en-US" dirty="0"/>
              <a:t>I was glad when they said to me, "Let us go to the house of the LORD!" </a:t>
            </a:r>
            <a:r>
              <a:rPr lang="en-US" baseline="30000" dirty="0"/>
              <a:t>2</a:t>
            </a:r>
            <a:r>
              <a:rPr lang="en-US" dirty="0"/>
              <a:t> Our feet have been standing within your gates, O Jerusalem! </a:t>
            </a:r>
            <a:r>
              <a:rPr lang="en-US" baseline="30000" dirty="0"/>
              <a:t>3</a:t>
            </a:r>
            <a:r>
              <a:rPr lang="en-US" dirty="0"/>
              <a:t> Jerusalem--built as a city that is bound firmly together, </a:t>
            </a:r>
            <a:r>
              <a:rPr lang="en-US" baseline="30000" dirty="0"/>
              <a:t>4</a:t>
            </a:r>
            <a:r>
              <a:rPr lang="en-US" dirty="0"/>
              <a:t> to which the tribes go up, the tribes of the LORD, as was decreed for Israel, to give thanks to the name of the LORD.  [</a:t>
            </a:r>
            <a:r>
              <a:rPr lang="en-US" dirty="0">
                <a:hlinkClick r:id="rId3" action="ppaction://hlinksldjump"/>
              </a:rPr>
              <a:t>R</a:t>
            </a:r>
            <a:r>
              <a:rPr lang="en-US" dirty="0"/>
              <a:t>]</a:t>
            </a:r>
          </a:p>
        </p:txBody>
      </p:sp>
    </p:spTree>
    <p:extLst>
      <p:ext uri="{BB962C8B-B14F-4D97-AF65-F5344CB8AC3E}">
        <p14:creationId xmlns:p14="http://schemas.microsoft.com/office/powerpoint/2010/main" val="2996921180"/>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Psalm 122:6-9 ESV</a:t>
            </a:r>
          </a:p>
        </p:txBody>
      </p:sp>
      <p:sp>
        <p:nvSpPr>
          <p:cNvPr id="3" name="Content Placeholder 2"/>
          <p:cNvSpPr>
            <a:spLocks noGrp="1"/>
          </p:cNvSpPr>
          <p:nvPr>
            <p:ph idx="1"/>
          </p:nvPr>
        </p:nvSpPr>
        <p:spPr/>
        <p:txBody>
          <a:bodyPr>
            <a:normAutofit/>
          </a:bodyPr>
          <a:lstStyle/>
          <a:p>
            <a:r>
              <a:rPr lang="en-US" dirty="0">
                <a:effectLst>
                  <a:outerShdw blurRad="38100" dist="38100" dir="2700000" algn="tl">
                    <a:srgbClr val="000000">
                      <a:alpha val="43137"/>
                    </a:srgbClr>
                  </a:outerShdw>
                </a:effectLst>
              </a:rPr>
              <a:t>Pray for the peace of Jerusalem! "May they be secure who love you! 7 Peace be within your walls and security within your towers!" 8 For my brothers and companions' sake I will say, "Peace be within you!" 9 For the sake of the house of the LORD our God, I will seek your good.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endParaRPr lang="en-US" dirty="0"/>
          </a:p>
        </p:txBody>
      </p:sp>
    </p:spTree>
    <p:extLst>
      <p:ext uri="{BB962C8B-B14F-4D97-AF65-F5344CB8AC3E}">
        <p14:creationId xmlns:p14="http://schemas.microsoft.com/office/powerpoint/2010/main" val="2812542036"/>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57735-2181-CA4F-3F9A-475991E9D9DB}"/>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Psalm 87:3-6 NLT</a:t>
            </a:r>
            <a:endParaRPr lang="en-US" dirty="0"/>
          </a:p>
        </p:txBody>
      </p:sp>
      <p:sp>
        <p:nvSpPr>
          <p:cNvPr id="3" name="Content Placeholder 2">
            <a:extLst>
              <a:ext uri="{FF2B5EF4-FFF2-40B4-BE49-F238E27FC236}">
                <a16:creationId xmlns:a16="http://schemas.microsoft.com/office/drawing/2014/main" id="{C3F092D9-DED6-85CC-26D5-8789BB1DDEF2}"/>
              </a:ext>
            </a:extLst>
          </p:cNvPr>
          <p:cNvSpPr>
            <a:spLocks noGrp="1"/>
          </p:cNvSpPr>
          <p:nvPr>
            <p:ph idx="1"/>
          </p:nvPr>
        </p:nvSpPr>
        <p:spPr/>
        <p:txBody>
          <a:bodyPr>
            <a:normAutofit fontScale="92500" lnSpcReduction="20000"/>
          </a:bodyPr>
          <a:lstStyle/>
          <a:p>
            <a:r>
              <a:rPr lang="en-US" dirty="0">
                <a:effectLst>
                  <a:outerShdw blurRad="38100" dist="38100" dir="2700000" algn="tl">
                    <a:srgbClr val="000000">
                      <a:alpha val="43137"/>
                    </a:srgbClr>
                  </a:outerShdw>
                </a:effectLst>
              </a:rPr>
              <a:t>O city of God, what glorious things are said of you! </a:t>
            </a:r>
            <a:r>
              <a:rPr lang="en-US" baseline="30000" dirty="0">
                <a:effectLst>
                  <a:outerShdw blurRad="38100" dist="38100" dir="2700000" algn="tl">
                    <a:srgbClr val="000000">
                      <a:alpha val="43137"/>
                    </a:srgbClr>
                  </a:outerShdw>
                </a:effectLst>
              </a:rPr>
              <a:t>4</a:t>
            </a:r>
            <a:r>
              <a:rPr lang="en-US" dirty="0">
                <a:effectLst>
                  <a:outerShdw blurRad="38100" dist="38100" dir="2700000" algn="tl">
                    <a:srgbClr val="000000">
                      <a:alpha val="43137"/>
                    </a:srgbClr>
                  </a:outerShdw>
                </a:effectLst>
              </a:rPr>
              <a:t> I will count Egypt and Babylon among those who know me--also Philistia and </a:t>
            </a:r>
            <a:r>
              <a:rPr lang="en-US" dirty="0" err="1">
                <a:effectLst>
                  <a:outerShdw blurRad="38100" dist="38100" dir="2700000" algn="tl">
                    <a:srgbClr val="000000">
                      <a:alpha val="43137"/>
                    </a:srgbClr>
                  </a:outerShdw>
                </a:effectLst>
              </a:rPr>
              <a:t>Tyre</a:t>
            </a:r>
            <a:r>
              <a:rPr lang="en-US" dirty="0">
                <a:effectLst>
                  <a:outerShdw blurRad="38100" dist="38100" dir="2700000" algn="tl">
                    <a:srgbClr val="000000">
                      <a:alpha val="43137"/>
                    </a:srgbClr>
                  </a:outerShdw>
                </a:effectLst>
              </a:rPr>
              <a:t>, and even distant Ethiopia. They have all become citizens of Jerusalem! </a:t>
            </a:r>
            <a:r>
              <a:rPr lang="en-US" baseline="30000" dirty="0">
                <a:effectLst>
                  <a:outerShdw blurRad="38100" dist="38100" dir="2700000" algn="tl">
                    <a:srgbClr val="000000">
                      <a:alpha val="43137"/>
                    </a:srgbClr>
                  </a:outerShdw>
                </a:effectLst>
              </a:rPr>
              <a:t>5</a:t>
            </a:r>
            <a:r>
              <a:rPr lang="en-US" dirty="0">
                <a:effectLst>
                  <a:outerShdw blurRad="38100" dist="38100" dir="2700000" algn="tl">
                    <a:srgbClr val="000000">
                      <a:alpha val="43137"/>
                    </a:srgbClr>
                  </a:outerShdw>
                </a:effectLst>
              </a:rPr>
              <a:t> Regarding Zion it will be said, "Everyone enjoys the rights of citizenship there." And the Most High will personally bless this city. </a:t>
            </a:r>
            <a:r>
              <a:rPr lang="en-US" baseline="30000" dirty="0">
                <a:effectLst>
                  <a:outerShdw blurRad="38100" dist="38100" dir="2700000" algn="tl">
                    <a:srgbClr val="000000">
                      <a:alpha val="43137"/>
                    </a:srgbClr>
                  </a:outerShdw>
                </a:effectLst>
              </a:rPr>
              <a:t>6</a:t>
            </a:r>
            <a:r>
              <a:rPr lang="en-US" dirty="0">
                <a:effectLst>
                  <a:outerShdw blurRad="38100" dist="38100" dir="2700000" algn="tl">
                    <a:srgbClr val="000000">
                      <a:alpha val="43137"/>
                    </a:srgbClr>
                  </a:outerShdw>
                </a:effectLst>
              </a:rPr>
              <a:t> When the LORD registers the nations, he will say, "They have all become citizens of Jerusalem." </a:t>
            </a:r>
            <a:r>
              <a:rPr lang="en-US" dirty="0"/>
              <a:t>[</a:t>
            </a:r>
            <a:r>
              <a:rPr lang="en-US" dirty="0">
                <a:hlinkClick r:id="rId3" action="ppaction://hlinksldjump"/>
              </a:rPr>
              <a:t>R</a:t>
            </a:r>
            <a:r>
              <a:rPr lang="en-US" dirty="0"/>
              <a:t>]</a:t>
            </a:r>
          </a:p>
        </p:txBody>
      </p:sp>
    </p:spTree>
    <p:extLst>
      <p:ext uri="{BB962C8B-B14F-4D97-AF65-F5344CB8AC3E}">
        <p14:creationId xmlns:p14="http://schemas.microsoft.com/office/powerpoint/2010/main" val="2447454107"/>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626114" name="Rectangle 2">
            <a:extLst>
              <a:ext uri="{FF2B5EF4-FFF2-40B4-BE49-F238E27FC236}">
                <a16:creationId xmlns:a16="http://schemas.microsoft.com/office/drawing/2014/main" id="{B22C4924-F7F7-4D67-B216-A76AD718DDE5}"/>
              </a:ext>
            </a:extLst>
          </p:cNvPr>
          <p:cNvSpPr>
            <a:spLocks noGrp="1" noChangeArrowheads="1"/>
          </p:cNvSpPr>
          <p:nvPr>
            <p:ph type="title"/>
          </p:nvPr>
        </p:nvSpPr>
        <p:spPr>
          <a:xfrm>
            <a:off x="990600" y="533400"/>
            <a:ext cx="7162800" cy="990600"/>
          </a:xfrm>
        </p:spPr>
        <p:txBody>
          <a:bodyPr/>
          <a:lstStyle/>
          <a:p>
            <a:r>
              <a:rPr lang="en-US" altLang="en-US" dirty="0"/>
              <a:t>Psalm 46:1-3, 6 ESV</a:t>
            </a:r>
          </a:p>
        </p:txBody>
      </p:sp>
      <p:sp>
        <p:nvSpPr>
          <p:cNvPr id="1626115" name="Rectangle 3">
            <a:extLst>
              <a:ext uri="{FF2B5EF4-FFF2-40B4-BE49-F238E27FC236}">
                <a16:creationId xmlns:a16="http://schemas.microsoft.com/office/drawing/2014/main" id="{765C24BF-1A8A-481F-995E-9DCEFA889918}"/>
              </a:ext>
            </a:extLst>
          </p:cNvPr>
          <p:cNvSpPr>
            <a:spLocks noGrp="1" noChangeArrowheads="1"/>
          </p:cNvSpPr>
          <p:nvPr>
            <p:ph idx="1"/>
          </p:nvPr>
        </p:nvSpPr>
        <p:spPr>
          <a:xfrm>
            <a:off x="609600" y="1905000"/>
            <a:ext cx="7924800" cy="4572000"/>
          </a:xfrm>
        </p:spPr>
        <p:txBody>
          <a:bodyPr>
            <a:normAutofit/>
          </a:bodyPr>
          <a:lstStyle/>
          <a:p>
            <a:pPr>
              <a:lnSpc>
                <a:spcPct val="90000"/>
              </a:lnSpc>
            </a:pPr>
            <a:r>
              <a:rPr lang="en-US" altLang="en-US" dirty="0"/>
              <a:t>God is our refuge and strength, a very present help in trouble. </a:t>
            </a:r>
            <a:r>
              <a:rPr lang="en-US" altLang="en-US" baseline="30000" dirty="0"/>
              <a:t>2</a:t>
            </a:r>
            <a:r>
              <a:rPr lang="en-US" altLang="en-US" dirty="0"/>
              <a:t> Therefore we will not fear though the earth gives way, though the mountains be moved into the heart of the sea, </a:t>
            </a:r>
            <a:r>
              <a:rPr lang="en-US" altLang="en-US" baseline="30000" dirty="0"/>
              <a:t>3</a:t>
            </a:r>
            <a:r>
              <a:rPr lang="en-US" altLang="en-US" dirty="0"/>
              <a:t> though its waters roar and foam, though the mountains tremble at its swelling. ... </a:t>
            </a:r>
            <a:r>
              <a:rPr lang="en-US" altLang="en-US" baseline="30000" dirty="0"/>
              <a:t>6</a:t>
            </a:r>
            <a:r>
              <a:rPr lang="en-US" altLang="en-US" dirty="0"/>
              <a:t> The nations rage, the kingdoms totter; he utters his voice, the earth melts.  [</a:t>
            </a:r>
            <a:r>
              <a:rPr lang="en-US" altLang="en-US" dirty="0">
                <a:hlinkClick r:id="rId4" action="ppaction://hlinksldjump"/>
              </a:rPr>
              <a:t>R</a:t>
            </a:r>
            <a:r>
              <a:rPr lang="en-US" altLang="en-US" dirty="0"/>
              <a:t>] </a:t>
            </a:r>
          </a:p>
        </p:txBody>
      </p:sp>
    </p:spTree>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36678-B67B-4D6D-A65E-85EFBC34D843}"/>
              </a:ext>
            </a:extLst>
          </p:cNvPr>
          <p:cNvSpPr>
            <a:spLocks noGrp="1"/>
          </p:cNvSpPr>
          <p:nvPr>
            <p:ph type="title"/>
          </p:nvPr>
        </p:nvSpPr>
        <p:spPr/>
        <p:txBody>
          <a:bodyPr/>
          <a:lstStyle/>
          <a:p>
            <a:r>
              <a:rPr lang="en-US" dirty="0">
                <a:effectLst/>
              </a:rPr>
              <a:t>Psalm 46:7-11 ESV</a:t>
            </a:r>
          </a:p>
        </p:txBody>
      </p:sp>
      <p:sp>
        <p:nvSpPr>
          <p:cNvPr id="3" name="Content Placeholder 2">
            <a:extLst>
              <a:ext uri="{FF2B5EF4-FFF2-40B4-BE49-F238E27FC236}">
                <a16:creationId xmlns:a16="http://schemas.microsoft.com/office/drawing/2014/main" id="{ED71EB38-08A0-408B-BB22-EDCEAF0AD2C1}"/>
              </a:ext>
            </a:extLst>
          </p:cNvPr>
          <p:cNvSpPr>
            <a:spLocks noGrp="1"/>
          </p:cNvSpPr>
          <p:nvPr>
            <p:ph idx="1"/>
          </p:nvPr>
        </p:nvSpPr>
        <p:spPr/>
        <p:txBody>
          <a:bodyPr>
            <a:normAutofit fontScale="92500" lnSpcReduction="20000"/>
          </a:bodyPr>
          <a:lstStyle/>
          <a:p>
            <a:r>
              <a:rPr lang="en-US" dirty="0">
                <a:effectLst/>
              </a:rPr>
              <a:t>The LORD of hosts is with us; the God of Jacob is our fortress. </a:t>
            </a:r>
            <a:r>
              <a:rPr lang="en-US" baseline="30000" dirty="0">
                <a:effectLst/>
              </a:rPr>
              <a:t>8</a:t>
            </a:r>
            <a:r>
              <a:rPr lang="en-US" dirty="0">
                <a:effectLst/>
              </a:rPr>
              <a:t> Come, behold the works of the LORD, how he has brought desolations on the earth. </a:t>
            </a:r>
            <a:r>
              <a:rPr lang="en-US" baseline="30000" dirty="0">
                <a:effectLst/>
              </a:rPr>
              <a:t>9</a:t>
            </a:r>
            <a:r>
              <a:rPr lang="en-US" dirty="0">
                <a:effectLst/>
              </a:rPr>
              <a:t> He makes wars cease to the end of the earth; he breaks the bow and shatters the spear; he burns the chariots with fire. </a:t>
            </a:r>
            <a:r>
              <a:rPr lang="en-US" baseline="30000" dirty="0">
                <a:effectLst/>
              </a:rPr>
              <a:t>10</a:t>
            </a:r>
            <a:r>
              <a:rPr lang="en-US" dirty="0">
                <a:effectLst/>
              </a:rPr>
              <a:t> "Be still, and know that I am God. I will be exalted among the nations, I will be exalted in the earth!" </a:t>
            </a:r>
            <a:r>
              <a:rPr lang="en-US" baseline="30000" dirty="0">
                <a:effectLst/>
              </a:rPr>
              <a:t>11</a:t>
            </a:r>
            <a:r>
              <a:rPr lang="en-US" dirty="0">
                <a:effectLst/>
              </a:rPr>
              <a:t> The LORD of hosts is with us; the God of Jacob is our fortress. [</a:t>
            </a:r>
            <a:r>
              <a:rPr lang="en-US" dirty="0">
                <a:effectLst/>
                <a:hlinkClick r:id="rId3" action="ppaction://hlinksldjump"/>
              </a:rPr>
              <a:t>R</a:t>
            </a:r>
            <a:r>
              <a:rPr lang="en-US" dirty="0">
                <a:effectLst/>
              </a:rPr>
              <a: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65158131"/>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Text</a:t>
            </a:r>
            <a:br>
              <a:rPr lang="en-US" dirty="0"/>
            </a:br>
            <a:r>
              <a:rPr lang="en-US" dirty="0"/>
              <a:t>Psalm 84:2 NKJV</a:t>
            </a:r>
          </a:p>
        </p:txBody>
      </p:sp>
      <p:sp>
        <p:nvSpPr>
          <p:cNvPr id="3" name="Content Placeholder 2"/>
          <p:cNvSpPr>
            <a:spLocks noGrp="1"/>
          </p:cNvSpPr>
          <p:nvPr>
            <p:ph idx="1"/>
          </p:nvPr>
        </p:nvSpPr>
        <p:spPr/>
        <p:txBody>
          <a:bodyPr>
            <a:normAutofit fontScale="85000" lnSpcReduction="20000"/>
          </a:bodyPr>
          <a:lstStyle/>
          <a:p>
            <a:r>
              <a:rPr lang="en-US" dirty="0"/>
              <a:t>My soul longs, yes, even faints For the courts of the LORD; My heart and my flesh cry out for the living God.</a:t>
            </a:r>
          </a:p>
          <a:p>
            <a:r>
              <a:rPr lang="en-US" dirty="0"/>
              <a:t>For what is the psalmist longing in this verse?</a:t>
            </a:r>
          </a:p>
          <a:p>
            <a:r>
              <a:rPr lang="en-US" dirty="0"/>
              <a:t>How intense is that longing?</a:t>
            </a:r>
          </a:p>
          <a:p>
            <a:r>
              <a:rPr lang="en-US" dirty="0"/>
              <a:t>How does the second line of this synonymous parallelism help to clarify the first?</a:t>
            </a:r>
          </a:p>
          <a:p>
            <a:r>
              <a:rPr lang="en-US" dirty="0"/>
              <a:t>What application of these words can we make to our own desire for worship?</a:t>
            </a:r>
          </a:p>
          <a:p>
            <a:endParaRPr lang="en-US" dirty="0"/>
          </a:p>
          <a:p>
            <a:endParaRPr lang="en-US" dirty="0"/>
          </a:p>
        </p:txBody>
      </p:sp>
    </p:spTree>
    <p:extLst>
      <p:ext uri="{BB962C8B-B14F-4D97-AF65-F5344CB8AC3E}">
        <p14:creationId xmlns:p14="http://schemas.microsoft.com/office/powerpoint/2010/main" val="252126106"/>
      </p:ext>
    </p:extLst>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826C2-B902-4940-87B7-23C14CFFAC35}"/>
              </a:ext>
            </a:extLst>
          </p:cNvPr>
          <p:cNvSpPr>
            <a:spLocks noGrp="1"/>
          </p:cNvSpPr>
          <p:nvPr>
            <p:ph type="title"/>
          </p:nvPr>
        </p:nvSpPr>
        <p:spPr/>
        <p:txBody>
          <a:bodyPr/>
          <a:lstStyle/>
          <a:p>
            <a:r>
              <a:rPr lang="en-US" dirty="0"/>
              <a:t>Psalm 125:1-2 NIV</a:t>
            </a:r>
          </a:p>
        </p:txBody>
      </p:sp>
      <p:sp>
        <p:nvSpPr>
          <p:cNvPr id="3" name="Content Placeholder 2">
            <a:extLst>
              <a:ext uri="{FF2B5EF4-FFF2-40B4-BE49-F238E27FC236}">
                <a16:creationId xmlns:a16="http://schemas.microsoft.com/office/drawing/2014/main" id="{82F95415-ED92-4B5B-A698-252A177826FD}"/>
              </a:ext>
            </a:extLst>
          </p:cNvPr>
          <p:cNvSpPr>
            <a:spLocks noGrp="1"/>
          </p:cNvSpPr>
          <p:nvPr>
            <p:ph idx="1"/>
          </p:nvPr>
        </p:nvSpPr>
        <p:spPr>
          <a:xfrm>
            <a:off x="533400" y="1722438"/>
            <a:ext cx="7772400" cy="4343400"/>
          </a:xfrm>
        </p:spPr>
        <p:txBody>
          <a:bodyPr>
            <a:normAutofit/>
          </a:bodyPr>
          <a:lstStyle/>
          <a:p>
            <a:r>
              <a:rPr lang="en-US" dirty="0"/>
              <a:t>Those who trust in the LORD are like Mount Zion, which cannot be shaken but endures forever. </a:t>
            </a:r>
            <a:r>
              <a:rPr lang="en-US" baseline="30000" dirty="0"/>
              <a:t>2</a:t>
            </a:r>
            <a:r>
              <a:rPr lang="en-US" dirty="0"/>
              <a:t> As the mountains surround Jerusalem, so the LORD surrounds his people both now and forevermore.  [</a:t>
            </a:r>
            <a:r>
              <a:rPr lang="en-US" dirty="0">
                <a:hlinkClick r:id="rId3" action="ppaction://hlinksldjump"/>
              </a:rPr>
              <a:t>R</a:t>
            </a:r>
            <a:r>
              <a:rPr lang="en-US" dirty="0"/>
              <a:t>]</a:t>
            </a:r>
          </a:p>
        </p:txBody>
      </p:sp>
    </p:spTree>
    <p:extLst>
      <p:ext uri="{BB962C8B-B14F-4D97-AF65-F5344CB8AC3E}">
        <p14:creationId xmlns:p14="http://schemas.microsoft.com/office/powerpoint/2010/main" val="1239755023"/>
      </p:ext>
    </p:extLst>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2C224-E855-C374-05CC-D62281371E49}"/>
              </a:ext>
            </a:extLst>
          </p:cNvPr>
          <p:cNvSpPr>
            <a:spLocks noGrp="1"/>
          </p:cNvSpPr>
          <p:nvPr>
            <p:ph type="title"/>
          </p:nvPr>
        </p:nvSpPr>
        <p:spPr/>
        <p:txBody>
          <a:bodyPr/>
          <a:lstStyle/>
          <a:p>
            <a:r>
              <a:rPr lang="en-US" dirty="0"/>
              <a:t>Psalm 125:3-5 NIV</a:t>
            </a:r>
          </a:p>
        </p:txBody>
      </p:sp>
      <p:sp>
        <p:nvSpPr>
          <p:cNvPr id="3" name="Content Placeholder 2">
            <a:extLst>
              <a:ext uri="{FF2B5EF4-FFF2-40B4-BE49-F238E27FC236}">
                <a16:creationId xmlns:a16="http://schemas.microsoft.com/office/drawing/2014/main" id="{71A70944-41F9-92CA-B85F-214491EEDB64}"/>
              </a:ext>
            </a:extLst>
          </p:cNvPr>
          <p:cNvSpPr>
            <a:spLocks noGrp="1"/>
          </p:cNvSpPr>
          <p:nvPr>
            <p:ph idx="1"/>
          </p:nvPr>
        </p:nvSpPr>
        <p:spPr/>
        <p:txBody>
          <a:bodyPr>
            <a:normAutofit/>
          </a:bodyPr>
          <a:lstStyle/>
          <a:p>
            <a:r>
              <a:rPr lang="en-US" dirty="0"/>
              <a:t>The scepter of the wicked will not remain over the land allotted to the righteous, for then the righteous might use their hands to do evil. 4 LORD, do good to those who are good, to those who are upright in heart. 5 But those who turn to crooked ways the LORD will banish with the evildoers. Peace be on Israel.  [</a:t>
            </a:r>
            <a:r>
              <a:rPr lang="en-US" dirty="0">
                <a:hlinkClick r:id="rId3" action="ppaction://hlinksldjump"/>
              </a:rPr>
              <a:t>R</a:t>
            </a:r>
            <a:r>
              <a:rPr lang="en-US" dirty="0"/>
              <a:t>]</a:t>
            </a:r>
          </a:p>
        </p:txBody>
      </p:sp>
    </p:spTree>
    <p:extLst>
      <p:ext uri="{BB962C8B-B14F-4D97-AF65-F5344CB8AC3E}">
        <p14:creationId xmlns:p14="http://schemas.microsoft.com/office/powerpoint/2010/main" val="1676674754"/>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60D36-2388-AC08-4334-6384730549FA}"/>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1B8E8C4C-98C0-09F3-CBC8-6C9F13747735}"/>
              </a:ext>
            </a:extLst>
          </p:cNvPr>
          <p:cNvSpPr>
            <a:spLocks noGrp="1"/>
          </p:cNvSpPr>
          <p:nvPr>
            <p:ph idx="1"/>
          </p:nvPr>
        </p:nvSpPr>
        <p:spPr>
          <a:xfrm>
            <a:off x="3505200" y="1676400"/>
            <a:ext cx="5562600" cy="5105400"/>
          </a:xfrm>
        </p:spPr>
        <p:txBody>
          <a:bodyPr>
            <a:normAutofit lnSpcReduction="10000"/>
          </a:bodyPr>
          <a:lstStyle/>
          <a:p>
            <a:r>
              <a:rPr lang="en-US" dirty="0"/>
              <a:t>The psalms in our lesson this week focus on Zion as the location of God’s dwelling place and the hope of safety and security that we can find in a saving relationship with our Lord.</a:t>
            </a:r>
          </a:p>
          <a:p>
            <a:pPr lvl="1"/>
            <a:r>
              <a:rPr lang="en-US" dirty="0"/>
              <a:t>Marching to Zion</a:t>
            </a:r>
          </a:p>
          <a:p>
            <a:pPr lvl="1"/>
            <a:r>
              <a:rPr lang="en-US" dirty="0"/>
              <a:t>Worshipping in Zion</a:t>
            </a:r>
          </a:p>
          <a:p>
            <a:pPr lvl="1"/>
            <a:r>
              <a:rPr lang="en-US" dirty="0"/>
              <a:t>Safety and Peace in Zion</a:t>
            </a:r>
          </a:p>
          <a:p>
            <a:pPr lvl="1"/>
            <a:r>
              <a:rPr lang="en-US" dirty="0"/>
              <a:t>Summary</a:t>
            </a:r>
          </a:p>
        </p:txBody>
      </p:sp>
    </p:spTree>
    <p:extLst>
      <p:ext uri="{BB962C8B-B14F-4D97-AF65-F5344CB8AC3E}">
        <p14:creationId xmlns:p14="http://schemas.microsoft.com/office/powerpoint/2010/main" val="3550073823"/>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Marching to Zion</a:t>
            </a:r>
          </a:p>
        </p:txBody>
      </p:sp>
      <p:sp>
        <p:nvSpPr>
          <p:cNvPr id="3" name="Content Placeholder 2"/>
          <p:cNvSpPr>
            <a:spLocks noGrp="1"/>
          </p:cNvSpPr>
          <p:nvPr>
            <p:ph idx="1"/>
          </p:nvPr>
        </p:nvSpPr>
        <p:spPr>
          <a:xfrm>
            <a:off x="3505200" y="1676400"/>
            <a:ext cx="5562600" cy="5029200"/>
          </a:xfrm>
        </p:spPr>
        <p:txBody>
          <a:bodyPr>
            <a:normAutofit lnSpcReduction="10000"/>
          </a:bodyPr>
          <a:lstStyle/>
          <a:p>
            <a:r>
              <a:rPr lang="en-US" dirty="0"/>
              <a:t> What is Zion and where is it located? [</a:t>
            </a:r>
            <a:r>
              <a:rPr lang="en-US" dirty="0">
                <a:hlinkClick r:id="rId4" action="ppaction://hlinksldjump"/>
              </a:rPr>
              <a:t>Map</a:t>
            </a:r>
            <a:r>
              <a:rPr lang="en-US" dirty="0"/>
              <a:t>]</a:t>
            </a:r>
          </a:p>
          <a:p>
            <a:r>
              <a:rPr lang="en-US" dirty="0"/>
              <a:t>How does the psalmist describe those who come to Zion to worship God there? (</a:t>
            </a:r>
            <a:r>
              <a:rPr lang="en-US" dirty="0">
                <a:hlinkClick r:id="rId5" action="ppaction://hlinksldjump"/>
              </a:rPr>
              <a:t>Ps 84:5-7</a:t>
            </a:r>
            <a:r>
              <a:rPr lang="en-US" dirty="0"/>
              <a:t>)</a:t>
            </a:r>
          </a:p>
          <a:p>
            <a:r>
              <a:rPr lang="en-US" dirty="0"/>
              <a:t>What priority does the psalmist place on the time he can spend in the presence of the Lord? (</a:t>
            </a:r>
            <a:r>
              <a:rPr lang="en-US" dirty="0">
                <a:hlinkClick r:id="rId6" action="ppaction://hlinksldjump"/>
              </a:rPr>
              <a:t>Ps 84:10</a:t>
            </a:r>
            <a:r>
              <a:rPr lang="en-US" dirty="0"/>
              <a:t>)</a:t>
            </a:r>
          </a:p>
        </p:txBody>
      </p:sp>
    </p:spTree>
    <p:extLst>
      <p:ext uri="{BB962C8B-B14F-4D97-AF65-F5344CB8AC3E}">
        <p14:creationId xmlns:p14="http://schemas.microsoft.com/office/powerpoint/2010/main" val="3882664668"/>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92457-7DA0-8C40-9C3E-185E3D9EF303}"/>
              </a:ext>
            </a:extLst>
          </p:cNvPr>
          <p:cNvSpPr>
            <a:spLocks noGrp="1"/>
          </p:cNvSpPr>
          <p:nvPr>
            <p:ph type="title"/>
          </p:nvPr>
        </p:nvSpPr>
        <p:spPr/>
        <p:txBody>
          <a:bodyPr/>
          <a:lstStyle/>
          <a:p>
            <a:r>
              <a:rPr lang="en-US" dirty="0"/>
              <a:t>Worshipping in Zion</a:t>
            </a:r>
          </a:p>
        </p:txBody>
      </p:sp>
      <p:sp>
        <p:nvSpPr>
          <p:cNvPr id="3" name="Content Placeholder 2">
            <a:extLst>
              <a:ext uri="{FF2B5EF4-FFF2-40B4-BE49-F238E27FC236}">
                <a16:creationId xmlns:a16="http://schemas.microsoft.com/office/drawing/2014/main" id="{B9883238-1820-8B1A-A54D-8DA58760DCF1}"/>
              </a:ext>
            </a:extLst>
          </p:cNvPr>
          <p:cNvSpPr>
            <a:spLocks noGrp="1"/>
          </p:cNvSpPr>
          <p:nvPr>
            <p:ph idx="1"/>
          </p:nvPr>
        </p:nvSpPr>
        <p:spPr/>
        <p:txBody>
          <a:bodyPr>
            <a:normAutofit lnSpcReduction="10000"/>
          </a:bodyPr>
          <a:lstStyle/>
          <a:p>
            <a:r>
              <a:rPr lang="en-US" dirty="0"/>
              <a:t>How did David feel about the call to worship in Zion? (</a:t>
            </a:r>
            <a:r>
              <a:rPr lang="en-US" dirty="0">
                <a:hlinkClick r:id="rId4" action="ppaction://hlinksldjump"/>
              </a:rPr>
              <a:t>Ps 122:1-4</a:t>
            </a:r>
            <a:r>
              <a:rPr lang="en-US" dirty="0"/>
              <a:t>)</a:t>
            </a:r>
          </a:p>
          <a:p>
            <a:r>
              <a:rPr lang="en-US" dirty="0"/>
              <a:t>What did David encourage the worshippers to pray for as they worshipped? (</a:t>
            </a:r>
            <a:r>
              <a:rPr lang="en-US" dirty="0">
                <a:hlinkClick r:id="rId5" action="ppaction://hlinksldjump"/>
              </a:rPr>
              <a:t>Ps 122:6-9</a:t>
            </a:r>
            <a:r>
              <a:rPr lang="en-US" dirty="0"/>
              <a:t>)</a:t>
            </a:r>
          </a:p>
          <a:p>
            <a:r>
              <a:rPr lang="en-US" dirty="0"/>
              <a:t>What makes Zion attractive to more than just the Israelite people? (</a:t>
            </a:r>
            <a:r>
              <a:rPr lang="en-US" dirty="0">
                <a:hlinkClick r:id="rId6" action="ppaction://hlinksldjump"/>
              </a:rPr>
              <a:t>Ps 87:3-6</a:t>
            </a:r>
            <a:r>
              <a:rPr lang="en-US" dirty="0"/>
              <a:t>)</a:t>
            </a:r>
          </a:p>
        </p:txBody>
      </p:sp>
    </p:spTree>
    <p:extLst>
      <p:ext uri="{BB962C8B-B14F-4D97-AF65-F5344CB8AC3E}">
        <p14:creationId xmlns:p14="http://schemas.microsoft.com/office/powerpoint/2010/main" val="3021099641"/>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and Peace in Zion</a:t>
            </a:r>
          </a:p>
        </p:txBody>
      </p:sp>
      <p:sp>
        <p:nvSpPr>
          <p:cNvPr id="3" name="Content Placeholder 2"/>
          <p:cNvSpPr>
            <a:spLocks noGrp="1"/>
          </p:cNvSpPr>
          <p:nvPr>
            <p:ph idx="1"/>
          </p:nvPr>
        </p:nvSpPr>
        <p:spPr>
          <a:xfrm>
            <a:off x="3505200" y="1676400"/>
            <a:ext cx="5562600" cy="5029200"/>
          </a:xfrm>
        </p:spPr>
        <p:txBody>
          <a:bodyPr>
            <a:normAutofit fontScale="85000" lnSpcReduction="20000"/>
          </a:bodyPr>
          <a:lstStyle/>
          <a:p>
            <a:r>
              <a:rPr lang="en-US" dirty="0"/>
              <a:t>How does the psalmist describe the uncertainty and turmoil possible in our fallen world? (</a:t>
            </a:r>
            <a:r>
              <a:rPr lang="en-US" dirty="0">
                <a:hlinkClick r:id="rId4" action="ppaction://hlinksldjump"/>
              </a:rPr>
              <a:t>Ps 46:1-3,6</a:t>
            </a:r>
            <a:r>
              <a:rPr lang="en-US" dirty="0"/>
              <a:t>)</a:t>
            </a:r>
          </a:p>
          <a:p>
            <a:r>
              <a:rPr lang="en-US" dirty="0"/>
              <a:t>How does the psalmist describe the peace and safety that comes from a relationship with the Lord? (</a:t>
            </a:r>
            <a:r>
              <a:rPr lang="en-US" dirty="0">
                <a:hlinkClick r:id="rId5" action="ppaction://hlinksldjump"/>
              </a:rPr>
              <a:t>Ps 46:7-11</a:t>
            </a:r>
            <a:r>
              <a:rPr lang="en-US" dirty="0"/>
              <a:t>)</a:t>
            </a:r>
          </a:p>
          <a:p>
            <a:r>
              <a:rPr lang="en-US" dirty="0"/>
              <a:t>How long does the psalmist see Mt. Zion enduring? (</a:t>
            </a:r>
            <a:r>
              <a:rPr lang="en-US" dirty="0">
                <a:hlinkClick r:id="rId6" action="ppaction://hlinksldjump"/>
              </a:rPr>
              <a:t>Ps 125:1-2</a:t>
            </a:r>
            <a:r>
              <a:rPr lang="en-US" dirty="0"/>
              <a:t>)</a:t>
            </a:r>
          </a:p>
          <a:p>
            <a:r>
              <a:rPr lang="en-US" dirty="0"/>
              <a:t>What does the ending of Ps 125 look forward to in the heavenly kingdom? (</a:t>
            </a:r>
            <a:r>
              <a:rPr lang="en-US" dirty="0">
                <a:hlinkClick r:id="rId7" action="ppaction://hlinksldjump"/>
              </a:rPr>
              <a:t>Ps 125:3-5</a:t>
            </a:r>
            <a:r>
              <a:rPr lang="en-US" dirty="0"/>
              <a:t>)</a:t>
            </a:r>
          </a:p>
        </p:txBody>
      </p:sp>
    </p:spTree>
    <p:extLst>
      <p:ext uri="{BB962C8B-B14F-4D97-AF65-F5344CB8AC3E}">
        <p14:creationId xmlns:p14="http://schemas.microsoft.com/office/powerpoint/2010/main" val="4130266323"/>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815E-2377-42EB-BA10-62C340867B8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DE1544C-4EB3-4B32-ADDD-9CC825BD1ED8}"/>
              </a:ext>
            </a:extLst>
          </p:cNvPr>
          <p:cNvSpPr>
            <a:spLocks noGrp="1"/>
          </p:cNvSpPr>
          <p:nvPr>
            <p:ph idx="1"/>
          </p:nvPr>
        </p:nvSpPr>
        <p:spPr>
          <a:xfrm>
            <a:off x="3505200" y="1676400"/>
            <a:ext cx="5638800" cy="5181600"/>
          </a:xfrm>
        </p:spPr>
        <p:txBody>
          <a:bodyPr>
            <a:normAutofit fontScale="70000" lnSpcReduction="20000"/>
          </a:bodyPr>
          <a:lstStyle/>
          <a:p>
            <a:r>
              <a:rPr lang="en-US" dirty="0"/>
              <a:t>Zion was originally the Jebusite fortress on a hilltop near Jerusalem that David captured and called the City of David.  </a:t>
            </a:r>
          </a:p>
          <a:p>
            <a:pPr marL="274320" indent="-274320"/>
            <a:r>
              <a:rPr lang="en-US" dirty="0"/>
              <a:t>The name Zion has been used in various ways in Scripture to refer just to the original City of David, to all of Jerusalem, to all of Israel, to the temple mount, as a symbol of God’s kingdom on earth, to the heavenly New Jerusalem, and to the assembly of believers in Christ.</a:t>
            </a:r>
          </a:p>
          <a:p>
            <a:pPr marL="274320" indent="-274320"/>
            <a:r>
              <a:rPr lang="en-US" dirty="0"/>
              <a:t>Zion is God’s city, representing His dwelling place.</a:t>
            </a:r>
          </a:p>
          <a:p>
            <a:pPr marL="274320" indent="-274320"/>
            <a:r>
              <a:rPr lang="en-US" dirty="0"/>
              <a:t>As Christians, we are marching to Zion, the beautiful city of God, the New Jerusalem.</a:t>
            </a:r>
          </a:p>
          <a:p>
            <a:pPr marL="274320" indent="-274320"/>
            <a:r>
              <a:rPr lang="en-US" dirty="0"/>
              <a:t>Ps 84 expresses an existential longing for God in Zion, to be close to the living God, to praise Him and worship Him.</a:t>
            </a:r>
          </a:p>
        </p:txBody>
      </p:sp>
    </p:spTree>
    <p:extLst>
      <p:ext uri="{BB962C8B-B14F-4D97-AF65-F5344CB8AC3E}">
        <p14:creationId xmlns:p14="http://schemas.microsoft.com/office/powerpoint/2010/main" val="3213784883"/>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815E-2377-42EB-BA10-62C340867B8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DE1544C-4EB3-4B32-ADDD-9CC825BD1ED8}"/>
              </a:ext>
            </a:extLst>
          </p:cNvPr>
          <p:cNvSpPr>
            <a:spLocks noGrp="1"/>
          </p:cNvSpPr>
          <p:nvPr>
            <p:ph idx="1"/>
          </p:nvPr>
        </p:nvSpPr>
        <p:spPr>
          <a:xfrm>
            <a:off x="3505200" y="1676400"/>
            <a:ext cx="5562600" cy="5181600"/>
          </a:xfrm>
        </p:spPr>
        <p:txBody>
          <a:bodyPr>
            <a:normAutofit fontScale="70000" lnSpcReduction="20000"/>
          </a:bodyPr>
          <a:lstStyle/>
          <a:p>
            <a:r>
              <a:rPr lang="en-US" dirty="0"/>
              <a:t>This longing of the soul challenges us to look forward with the same anticipation to our devotional time and corporate worship.</a:t>
            </a:r>
          </a:p>
          <a:p>
            <a:r>
              <a:rPr lang="en-US" dirty="0"/>
              <a:t>The psalmist sets a 1000 to 1 priority on time spent with the Lord. </a:t>
            </a:r>
          </a:p>
          <a:p>
            <a:r>
              <a:rPr lang="en-US" dirty="0"/>
              <a:t>This challenges us to question our own priorities and move in the direction of seeking God’s presence moment by moment.</a:t>
            </a:r>
          </a:p>
          <a:p>
            <a:r>
              <a:rPr lang="en-US" dirty="0"/>
              <a:t>In psalm 122, David was glad to be invited into the house of the Lord because it was there he could give thanks.</a:t>
            </a:r>
          </a:p>
          <a:p>
            <a:r>
              <a:rPr lang="en-US" dirty="0"/>
              <a:t>Our worship as well should express our thanksgiving and praise to God and include prayers for peace, with  God and others as we march toward our heavenly Mt. Zion.</a:t>
            </a:r>
          </a:p>
          <a:p>
            <a:endParaRPr lang="en-US" dirty="0"/>
          </a:p>
          <a:p>
            <a:endParaRPr lang="en-US" dirty="0"/>
          </a:p>
          <a:p>
            <a:endParaRPr lang="en-US" dirty="0"/>
          </a:p>
        </p:txBody>
      </p:sp>
    </p:spTree>
    <p:extLst>
      <p:ext uri="{BB962C8B-B14F-4D97-AF65-F5344CB8AC3E}">
        <p14:creationId xmlns:p14="http://schemas.microsoft.com/office/powerpoint/2010/main" val="2395199532"/>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59BFF-06B0-4CC9-8ADD-A90BD86A65FE}"/>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83B2B91B-A055-4928-A435-352D23D0EB48}"/>
              </a:ext>
            </a:extLst>
          </p:cNvPr>
          <p:cNvSpPr>
            <a:spLocks noGrp="1"/>
          </p:cNvSpPr>
          <p:nvPr>
            <p:ph idx="1"/>
          </p:nvPr>
        </p:nvSpPr>
        <p:spPr>
          <a:xfrm>
            <a:off x="3429000" y="1600200"/>
            <a:ext cx="5715000" cy="5257800"/>
          </a:xfrm>
        </p:spPr>
        <p:txBody>
          <a:bodyPr>
            <a:normAutofit fontScale="70000" lnSpcReduction="20000"/>
          </a:bodyPr>
          <a:lstStyle/>
          <a:p>
            <a:r>
              <a:rPr lang="en-US" dirty="0"/>
              <a:t>Ps 87 is a reminder that, regardless of our country or origin, if we are the Lord’s we have dual citizenship, and our most important citizenship is in heaven.</a:t>
            </a:r>
          </a:p>
          <a:p>
            <a:r>
              <a:rPr lang="en-US" dirty="0"/>
              <a:t>In Ps 46 God reminds us “to be still and know that I am God.” He is our mighty fortress and there is nothing that can separate us from His love.</a:t>
            </a:r>
          </a:p>
          <a:p>
            <a:r>
              <a:rPr lang="en-US" dirty="0"/>
              <a:t>Ps 125 begins with a promise that those who trust in the Lord are like Mt. Zion which endures forever. As Mt. Zion endures forever as the New Jerusalem, so will those who trust in the Lord and live there in His presence.</a:t>
            </a:r>
          </a:p>
          <a:p>
            <a:r>
              <a:rPr lang="en-US" dirty="0"/>
              <a:t>Knowing that Jesus is preparing a place for us in the New Jerusalem, will you trust in the Lord to give you strength to keep marching to Zion, the beautiful city of God? </a:t>
            </a:r>
          </a:p>
          <a:p>
            <a:endParaRPr lang="en-US" dirty="0"/>
          </a:p>
          <a:p>
            <a:endParaRPr lang="en-US" dirty="0"/>
          </a:p>
          <a:p>
            <a:endParaRPr lang="en-US" dirty="0"/>
          </a:p>
        </p:txBody>
      </p:sp>
    </p:spTree>
    <p:extLst>
      <p:ext uri="{BB962C8B-B14F-4D97-AF65-F5344CB8AC3E}">
        <p14:creationId xmlns:p14="http://schemas.microsoft.com/office/powerpoint/2010/main" val="1475087255"/>
      </p:ext>
    </p:extLst>
  </p:cSld>
  <p:clrMapOvr>
    <a:masterClrMapping/>
  </p:clrMapOvr>
  <p:transition spd="med">
    <p:random/>
  </p:transition>
</p:sld>
</file>

<file path=ppt/theme/theme1.xml><?xml version="1.0" encoding="utf-8"?>
<a:theme xmlns:a="http://schemas.openxmlformats.org/drawingml/2006/main" name="2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1316122</TotalTime>
  <Words>5060</Words>
  <Application>Microsoft Office PowerPoint</Application>
  <PresentationFormat>On-screen Show (4:3)</PresentationFormat>
  <Paragraphs>314</Paragraphs>
  <Slides>21</Slides>
  <Notes>20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Arial</vt:lpstr>
      <vt:lpstr>Arial Rounded MT Bold</vt:lpstr>
      <vt:lpstr>Calibri</vt:lpstr>
      <vt:lpstr>2_Default Design</vt:lpstr>
      <vt:lpstr>Default Design</vt:lpstr>
      <vt:lpstr>Psalms</vt:lpstr>
      <vt:lpstr>Memory Text Psalm 84:2 NKJV</vt:lpstr>
      <vt:lpstr>Overview</vt:lpstr>
      <vt:lpstr>Marching to Zion</vt:lpstr>
      <vt:lpstr>Worshipping in Zion</vt:lpstr>
      <vt:lpstr>Safety and Peace in Zion</vt:lpstr>
      <vt:lpstr>Summary</vt:lpstr>
      <vt:lpstr>Summary</vt:lpstr>
      <vt:lpstr>Summary</vt:lpstr>
      <vt:lpstr>PowerPoint Presentation</vt:lpstr>
      <vt:lpstr>Aerial View of Jerusalem</vt:lpstr>
      <vt:lpstr>Jerusa;em ma[</vt:lpstr>
      <vt:lpstr>Psalm 84:5-7 NLT</vt:lpstr>
      <vt:lpstr>Psalm 84:10 ESV</vt:lpstr>
      <vt:lpstr>Psalm 122:1-4 ESV</vt:lpstr>
      <vt:lpstr>Psalm 122:6-9 ESV</vt:lpstr>
      <vt:lpstr>Psalm 87:3-6 NLT</vt:lpstr>
      <vt:lpstr>Psalm 46:1-3, 6 ESV</vt:lpstr>
      <vt:lpstr>Psalm 46:7-11 ESV</vt:lpstr>
      <vt:lpstr>Psalm 125:1-2 NIV</vt:lpstr>
      <vt:lpstr>Psalm 125:3-5 NIV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11: Longing for God in Zion</dc:title>
  <dc:subject>Psalms</dc:subject>
  <dc:creator>Kenneth J. McNulty</dc:creator>
  <cp:lastModifiedBy>Kenneth McNulty</cp:lastModifiedBy>
  <cp:revision>22361</cp:revision>
  <cp:lastPrinted>2016-06-03T16:02:10Z</cp:lastPrinted>
  <dcterms:created xsi:type="dcterms:W3CDTF">2005-09-30T23:50:48Z</dcterms:created>
  <dcterms:modified xsi:type="dcterms:W3CDTF">2024-03-16T01:13:28Z</dcterms:modified>
  <cp:category>Bible Book</cp:category>
</cp:coreProperties>
</file>