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1"/>
  </p:notesMasterIdLst>
  <p:handoutMasterIdLst>
    <p:handoutMasterId r:id="rId22"/>
  </p:handoutMasterIdLst>
  <p:sldIdLst>
    <p:sldId id="2889" r:id="rId3"/>
    <p:sldId id="2110" r:id="rId4"/>
    <p:sldId id="3067" r:id="rId5"/>
    <p:sldId id="1978" r:id="rId6"/>
    <p:sldId id="3119" r:id="rId7"/>
    <p:sldId id="2845" r:id="rId8"/>
    <p:sldId id="2914" r:id="rId9"/>
    <p:sldId id="3126" r:id="rId10"/>
    <p:sldId id="2915" r:id="rId11"/>
    <p:sldId id="3118" r:id="rId12"/>
    <p:sldId id="2949" r:id="rId13"/>
    <p:sldId id="1855" r:id="rId14"/>
    <p:sldId id="2999" r:id="rId15"/>
    <p:sldId id="2029" r:id="rId16"/>
    <p:sldId id="3128" r:id="rId17"/>
    <p:sldId id="629" r:id="rId18"/>
    <p:sldId id="2913" r:id="rId19"/>
    <p:sldId id="2946" r:id="rId20"/>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3/22/2024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0" dirty="0"/>
              <a:t>1.  This is the whole psalm, only 3 verses.</a:t>
            </a:r>
          </a:p>
          <a:p>
            <a:pPr marL="274320" indent="-274320" eaLnBrk="1" hangingPunct="1">
              <a:lnSpc>
                <a:spcPct val="80000"/>
              </a:lnSpc>
            </a:pPr>
            <a:r>
              <a:rPr lang="en-US" b="0" dirty="0"/>
              <a:t>2.  This is the last of the Songs of Ascents which are a group of psalms especially composed for the pilgrimage feasts in Jerusalem.</a:t>
            </a:r>
          </a:p>
          <a:p>
            <a:pPr marL="274320" indent="-274320" eaLnBrk="1" hangingPunct="1">
              <a:lnSpc>
                <a:spcPct val="80000"/>
              </a:lnSpc>
            </a:pPr>
            <a:r>
              <a:rPr lang="en-US" b="0" dirty="0"/>
              <a:t>3.  This could refer to a closing evening service in the temple to end a pilgrimage feast.</a:t>
            </a:r>
          </a:p>
          <a:p>
            <a:pPr marL="274320" indent="-274320" eaLnBrk="1" hangingPunct="1">
              <a:lnSpc>
                <a:spcPct val="80000"/>
              </a:lnSpc>
            </a:pPr>
            <a:endParaRPr lang="en-US" b="0" dirty="0"/>
          </a:p>
          <a:p>
            <a:pPr marL="274320" indent="-274320" eaLnBrk="1" hangingPunct="1">
              <a:lnSpc>
                <a:spcPct val="80000"/>
              </a:lnSpc>
            </a:pPr>
            <a:r>
              <a:rPr lang="en-US" b="1" dirty="0"/>
              <a:t>Q1: How does the psalmist refer to the worshippers here?</a:t>
            </a:r>
          </a:p>
          <a:p>
            <a:pPr marL="274320" indent="-274320" eaLnBrk="1" hangingPunct="1">
              <a:lnSpc>
                <a:spcPct val="80000"/>
              </a:lnSpc>
            </a:pPr>
            <a:r>
              <a:rPr lang="en-US" b="0" dirty="0"/>
              <a:t>1.  “All you servants of the Lord.”</a:t>
            </a:r>
          </a:p>
          <a:p>
            <a:pPr marL="274320" indent="-274320" eaLnBrk="1" hangingPunct="1">
              <a:lnSpc>
                <a:spcPct val="80000"/>
              </a:lnSpc>
            </a:pPr>
            <a:r>
              <a:rPr lang="en-US" b="0" dirty="0"/>
              <a:t>2.  We see this in a number of other psalms as well that we studied this week.</a:t>
            </a:r>
          </a:p>
          <a:p>
            <a:pPr marL="274320" indent="-274320" eaLnBrk="1" hangingPunct="1">
              <a:lnSpc>
                <a:spcPct val="80000"/>
              </a:lnSpc>
            </a:pPr>
            <a:r>
              <a:rPr lang="en-US" b="0" dirty="0"/>
              <a:t>3.  This describes the worship relationship: The Lord is God and we worship Him as His servants.</a:t>
            </a:r>
          </a:p>
          <a:p>
            <a:pPr marL="274320" indent="-274320" eaLnBrk="1" hangingPunct="1">
              <a:lnSpc>
                <a:spcPct val="80000"/>
              </a:lnSpc>
            </a:pPr>
            <a:r>
              <a:rPr lang="en-US" b="0" dirty="0"/>
              <a:t>4.  We bow down before Him, we give Him honor and praise and adoration, we submit to His commandments with reverence and respect.</a:t>
            </a:r>
          </a:p>
          <a:p>
            <a:pPr marL="274320" indent="-274320" eaLnBrk="1" hangingPunct="1">
              <a:lnSpc>
                <a:spcPct val="80000"/>
              </a:lnSpc>
            </a:pPr>
            <a:r>
              <a:rPr lang="en-US" b="0" dirty="0"/>
              <a:t>5.  The word servant also implies the action of serving the Lord.</a:t>
            </a:r>
          </a:p>
          <a:p>
            <a:pPr marL="274320" indent="-274320" eaLnBrk="1" hangingPunct="1">
              <a:lnSpc>
                <a:spcPct val="80000"/>
              </a:lnSpc>
            </a:pPr>
            <a:r>
              <a:rPr lang="en-US" b="0" dirty="0"/>
              <a:t>6.  So worship is more than an attitude, it includes action.</a:t>
            </a:r>
          </a:p>
          <a:p>
            <a:pPr marL="274320" indent="-274320" eaLnBrk="1" hangingPunct="1">
              <a:lnSpc>
                <a:spcPct val="80000"/>
              </a:lnSpc>
            </a:pPr>
            <a:r>
              <a:rPr lang="en-US" b="0" i="0" dirty="0">
                <a:solidFill>
                  <a:srgbClr val="555555"/>
                </a:solidFill>
                <a:effectLst/>
                <a:latin typeface="pt sans" panose="020B0503020203020204" pitchFamily="34" charset="0"/>
              </a:rPr>
              <a:t>7.  Worship is the attitude of reverence and adoration, as well as the action of humble, loving service to the God who is worthy.</a:t>
            </a:r>
          </a:p>
          <a:p>
            <a:pPr marL="274320" indent="-274320" eaLnBrk="1" hangingPunct="1">
              <a:lnSpc>
                <a:spcPct val="80000"/>
              </a:lnSpc>
            </a:pPr>
            <a:endParaRPr lang="en-US" b="0" i="0" dirty="0">
              <a:solidFill>
                <a:srgbClr val="555555"/>
              </a:solidFill>
              <a:effectLst/>
              <a:latin typeface="pt sans" panose="020B0503020203020204" pitchFamily="34" charset="0"/>
            </a:endParaRPr>
          </a:p>
          <a:p>
            <a:pPr marL="274320" indent="-274320" eaLnBrk="1" hangingPunct="1">
              <a:lnSpc>
                <a:spcPct val="80000"/>
              </a:lnSpc>
            </a:pPr>
            <a:r>
              <a:rPr lang="en-US" b="1" i="0" dirty="0">
                <a:solidFill>
                  <a:srgbClr val="555555"/>
                </a:solidFill>
                <a:effectLst/>
                <a:latin typeface="pt sans" panose="020B0503020203020204" pitchFamily="34" charset="0"/>
              </a:rPr>
              <a:t>Q2: How is worship described here in verses 1 and 2? What do the worshippers do to worship the Lord?</a:t>
            </a:r>
          </a:p>
          <a:p>
            <a:pPr marL="274320" indent="-274320" eaLnBrk="1" hangingPunct="1">
              <a:lnSpc>
                <a:spcPct val="80000"/>
              </a:lnSpc>
            </a:pPr>
            <a:r>
              <a:rPr lang="en-US" b="0" i="0" dirty="0">
                <a:solidFill>
                  <a:srgbClr val="555555"/>
                </a:solidFill>
                <a:effectLst/>
                <a:latin typeface="pt sans" panose="020B0503020203020204" pitchFamily="34" charset="0"/>
              </a:rPr>
              <a:t>1.  In both verses, they bless the Lord.</a:t>
            </a:r>
          </a:p>
          <a:p>
            <a:pPr marL="274320" indent="-274320" eaLnBrk="1" hangingPunct="1">
              <a:lnSpc>
                <a:spcPct val="80000"/>
              </a:lnSpc>
            </a:pPr>
            <a:endParaRPr lang="en-US" b="0" i="0" dirty="0">
              <a:solidFill>
                <a:srgbClr val="555555"/>
              </a:solidFill>
              <a:effectLst/>
              <a:latin typeface="pt sans" panose="020B0503020203020204" pitchFamily="34" charset="0"/>
            </a:endParaRPr>
          </a:p>
          <a:p>
            <a:pPr marL="274320" indent="-274320" eaLnBrk="1" hangingPunct="1">
              <a:lnSpc>
                <a:spcPct val="80000"/>
              </a:lnSpc>
            </a:pPr>
            <a:r>
              <a:rPr lang="en-US" b="1" i="0" dirty="0">
                <a:solidFill>
                  <a:srgbClr val="555555"/>
                </a:solidFill>
                <a:effectLst/>
                <a:latin typeface="pt sans" panose="020B0503020203020204" pitchFamily="34" charset="0"/>
              </a:rPr>
              <a:t>Q3: What does it mean to bless the Lord?</a:t>
            </a:r>
          </a:p>
          <a:p>
            <a:pPr marL="274320" indent="-274320" eaLnBrk="1" hangingPunct="1">
              <a:lnSpc>
                <a:spcPct val="80000"/>
              </a:lnSpc>
            </a:pPr>
            <a:r>
              <a:rPr lang="en-US" b="0" i="0" dirty="0">
                <a:solidFill>
                  <a:srgbClr val="555555"/>
                </a:solidFill>
                <a:effectLst/>
                <a:latin typeface="pt sans" panose="020B0503020203020204" pitchFamily="34" charset="0"/>
              </a:rPr>
              <a:t>1.  We know what it means for the Lord to bless us.</a:t>
            </a:r>
          </a:p>
          <a:p>
            <a:pPr marL="274320" indent="-274320" eaLnBrk="1" hangingPunct="1">
              <a:lnSpc>
                <a:spcPct val="80000"/>
              </a:lnSpc>
            </a:pPr>
            <a:r>
              <a:rPr lang="en-US" b="0" i="0" dirty="0">
                <a:solidFill>
                  <a:srgbClr val="555555"/>
                </a:solidFill>
                <a:effectLst/>
                <a:latin typeface="pt sans" panose="020B0503020203020204" pitchFamily="34" charset="0"/>
              </a:rPr>
              <a:t>2.  He supplies all of our needs.</a:t>
            </a:r>
          </a:p>
          <a:p>
            <a:pPr marL="274320" indent="-274320" eaLnBrk="1" hangingPunct="1">
              <a:lnSpc>
                <a:spcPct val="80000"/>
              </a:lnSpc>
            </a:pPr>
            <a:r>
              <a:rPr lang="en-US" b="0" i="0" dirty="0">
                <a:solidFill>
                  <a:srgbClr val="555555"/>
                </a:solidFill>
                <a:effectLst/>
                <a:latin typeface="pt sans" panose="020B0503020203020204" pitchFamily="34" charset="0"/>
              </a:rPr>
              <a:t>3.  He is the beneficent God who is gracious unto us and saves us.</a:t>
            </a:r>
          </a:p>
          <a:p>
            <a:pPr marL="274320" indent="-274320" eaLnBrk="1" hangingPunct="1">
              <a:lnSpc>
                <a:spcPct val="80000"/>
              </a:lnSpc>
            </a:pPr>
            <a:r>
              <a:rPr lang="en-US" b="0" i="0" dirty="0">
                <a:solidFill>
                  <a:srgbClr val="555555"/>
                </a:solidFill>
                <a:effectLst/>
                <a:latin typeface="pt sans" panose="020B0503020203020204" pitchFamily="34" charset="0"/>
              </a:rPr>
              <a:t>4.  But how do we bless God?</a:t>
            </a:r>
          </a:p>
          <a:p>
            <a:pPr marL="274320" indent="-274320" eaLnBrk="1" hangingPunct="1">
              <a:lnSpc>
                <a:spcPct val="80000"/>
              </a:lnSpc>
            </a:pPr>
            <a:r>
              <a:rPr lang="en-US" b="0" i="0" dirty="0">
                <a:solidFill>
                  <a:srgbClr val="555555"/>
                </a:solidFill>
                <a:effectLst/>
                <a:latin typeface="pt sans" panose="020B0503020203020204" pitchFamily="34" charset="0"/>
              </a:rPr>
              <a:t>5.  We do so be recognizing Him as the source of our blessing and praising Him as our gracious and merciful Lord.</a:t>
            </a:r>
          </a:p>
          <a:p>
            <a:pPr marL="274320" indent="-274320" eaLnBrk="1" hangingPunct="1">
              <a:lnSpc>
                <a:spcPct val="80000"/>
              </a:lnSpc>
            </a:pPr>
            <a:r>
              <a:rPr lang="en-US" b="0" i="0" dirty="0">
                <a:solidFill>
                  <a:srgbClr val="555555"/>
                </a:solidFill>
                <a:effectLst/>
                <a:latin typeface="pt sans" panose="020B0503020203020204" pitchFamily="34" charset="0"/>
              </a:rPr>
              <a:t>6.  So blessing the Lord is equivalent to praising the Lord for His greatness and goodness.</a:t>
            </a:r>
          </a:p>
          <a:p>
            <a:pPr marL="274320" indent="-274320" eaLnBrk="1" hangingPunct="1">
              <a:lnSpc>
                <a:spcPct val="80000"/>
              </a:lnSpc>
            </a:pPr>
            <a:endParaRPr lang="en-US" b="0" dirty="0"/>
          </a:p>
          <a:p>
            <a:pPr marL="274320" indent="-274320" eaLnBrk="1" hangingPunct="1">
              <a:lnSpc>
                <a:spcPct val="80000"/>
              </a:lnSpc>
            </a:pPr>
            <a:r>
              <a:rPr lang="en-US" b="1" dirty="0"/>
              <a:t>Q4: What physical action accompanies the praise of these worshipers?</a:t>
            </a:r>
          </a:p>
          <a:p>
            <a:pPr marL="274320" indent="-274320" eaLnBrk="1" hangingPunct="1">
              <a:lnSpc>
                <a:spcPct val="80000"/>
              </a:lnSpc>
            </a:pPr>
            <a:r>
              <a:rPr lang="en-US" b="0" dirty="0"/>
              <a:t>1.  They lift up their hands to the holy place.</a:t>
            </a:r>
          </a:p>
          <a:p>
            <a:pPr marL="274320" indent="-274320" eaLnBrk="1" hangingPunct="1">
              <a:lnSpc>
                <a:spcPct val="80000"/>
              </a:lnSpc>
            </a:pPr>
            <a:r>
              <a:rPr lang="en-US" b="0" dirty="0"/>
              <a:t>2.  Is that something most Adventist are comfortable with?</a:t>
            </a:r>
          </a:p>
          <a:p>
            <a:pPr marL="274320" indent="-274320" eaLnBrk="1" hangingPunct="1">
              <a:lnSpc>
                <a:spcPct val="80000"/>
              </a:lnSpc>
            </a:pPr>
            <a:r>
              <a:rPr lang="en-US" b="0" dirty="0"/>
              <a:t>3.  Probably not.</a:t>
            </a:r>
          </a:p>
          <a:p>
            <a:pPr marL="274320" indent="-274320" eaLnBrk="1" hangingPunct="1">
              <a:lnSpc>
                <a:spcPct val="80000"/>
              </a:lnSpc>
            </a:pPr>
            <a:r>
              <a:rPr lang="en-US" b="0" dirty="0"/>
              <a:t>4.  Maybe we don’t want to be associated with the Pentecostals.</a:t>
            </a:r>
          </a:p>
          <a:p>
            <a:pPr marL="274320" indent="-274320" eaLnBrk="1" hangingPunct="1">
              <a:lnSpc>
                <a:spcPct val="80000"/>
              </a:lnSpc>
            </a:pPr>
            <a:r>
              <a:rPr lang="en-US" b="0" dirty="0"/>
              <a:t>5.  Maybe we’re a little too reserved in our worship.</a:t>
            </a:r>
          </a:p>
          <a:p>
            <a:pPr marL="274320" indent="-274320" eaLnBrk="1" hangingPunct="1">
              <a:lnSpc>
                <a:spcPct val="80000"/>
              </a:lnSpc>
            </a:pPr>
            <a:r>
              <a:rPr lang="en-US" b="0" dirty="0"/>
              <a:t>6.  Maybe we don’t want to seem too emotional.</a:t>
            </a:r>
          </a:p>
          <a:p>
            <a:pPr marL="274320" indent="-274320" eaLnBrk="1" hangingPunct="1">
              <a:lnSpc>
                <a:spcPct val="80000"/>
              </a:lnSpc>
            </a:pPr>
            <a:r>
              <a:rPr lang="en-US" b="0" dirty="0"/>
              <a:t>7.  But here it is in scripture as an act of worship!  </a:t>
            </a:r>
          </a:p>
          <a:p>
            <a:pPr marL="274320" indent="-274320" eaLnBrk="1" hangingPunct="1">
              <a:lnSpc>
                <a:spcPct val="80000"/>
              </a:lnSpc>
            </a:pPr>
            <a:endParaRPr lang="en-US" b="0" dirty="0"/>
          </a:p>
          <a:p>
            <a:pPr marL="274320" indent="-274320" eaLnBrk="1" hangingPunct="1">
              <a:lnSpc>
                <a:spcPct val="80000"/>
              </a:lnSpc>
            </a:pPr>
            <a:r>
              <a:rPr lang="en-US" b="1" dirty="0"/>
              <a:t>Q5: What is the result of worship here in verse 3?</a:t>
            </a:r>
          </a:p>
          <a:p>
            <a:pPr marL="274320" indent="-274320" eaLnBrk="1" hangingPunct="1">
              <a:lnSpc>
                <a:spcPct val="80000"/>
              </a:lnSpc>
            </a:pPr>
            <a:r>
              <a:rPr lang="en-US" b="0" dirty="0"/>
              <a:t>1.  It is a prayer for the Lord’s blessing to come upon us from His dwelling place, Zion.</a:t>
            </a:r>
          </a:p>
          <a:p>
            <a:pPr marL="274320" indent="-274320" eaLnBrk="1" hangingPunct="1">
              <a:lnSpc>
                <a:spcPct val="80000"/>
              </a:lnSpc>
            </a:pPr>
            <a:r>
              <a:rPr lang="en-US" b="0" dirty="0"/>
              <a:t>2.  “The Lord bless you” are the exact words of the famous Aaronic blessing in Numbers 6.</a:t>
            </a:r>
          </a:p>
          <a:p>
            <a:pPr marL="274320" indent="-274320" eaLnBrk="1" hangingPunct="1">
              <a:lnSpc>
                <a:spcPct val="80000"/>
              </a:lnSpc>
            </a:pPr>
            <a:r>
              <a:rPr lang="en-US" b="0" dirty="0"/>
              <a:t>3.  It goes like this:</a:t>
            </a:r>
          </a:p>
          <a:p>
            <a:pPr marL="274320" indent="-274320" eaLnBrk="1" hangingPunct="1">
              <a:lnSpc>
                <a:spcPct val="80000"/>
              </a:lnSpc>
            </a:pPr>
            <a:r>
              <a:rPr lang="en-US" b="1" dirty="0"/>
              <a:t>Numbers 6:24-26 ESV </a:t>
            </a:r>
            <a:r>
              <a:rPr lang="en-US" b="0" dirty="0"/>
              <a:t>- The LORD bless you and keep you; </a:t>
            </a:r>
            <a:r>
              <a:rPr lang="en-US" b="0" baseline="30000" dirty="0"/>
              <a:t>25</a:t>
            </a:r>
            <a:r>
              <a:rPr lang="en-US" b="0" dirty="0"/>
              <a:t> the LORD make his face to shine upon you and be gracious to you; </a:t>
            </a:r>
            <a:r>
              <a:rPr lang="en-US" b="0" baseline="30000" dirty="0"/>
              <a:t>26</a:t>
            </a:r>
            <a:r>
              <a:rPr lang="en-US" b="0" dirty="0"/>
              <a:t> the LORD lift up his countenance upon you and give you peace.</a:t>
            </a:r>
          </a:p>
          <a:p>
            <a:pPr marL="274320" indent="-274320" eaLnBrk="1" hangingPunct="1">
              <a:lnSpc>
                <a:spcPct val="80000"/>
              </a:lnSpc>
            </a:pPr>
            <a:r>
              <a:rPr lang="en-US" b="0" dirty="0"/>
              <a:t>4.  So as we bless the Lord in our worship, He blesses us in response.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b="0" dirty="0"/>
              <a:t>1.  Just to give you some background on this psalm from the Andrews Bible Commentary.</a:t>
            </a:r>
          </a:p>
          <a:p>
            <a:pPr marL="274320" indent="-274320" eaLnBrk="1" hangingPunct="1"/>
            <a:r>
              <a:rPr lang="en-US" b="0" dirty="0"/>
              <a:t>2.  There are ten psalms in this section of scripture: Psalm 15 – 24 arranged in chiastic structure around Psalm 19.</a:t>
            </a:r>
          </a:p>
          <a:p>
            <a:pPr marL="274320" indent="-274320" eaLnBrk="1" hangingPunct="1"/>
            <a:r>
              <a:rPr lang="en-US" b="0" dirty="0"/>
              <a:t>3.  The first psalm (Psalm 15) and the last psalm (Psalm 24) are called the Gatekeeper Psalms that ask rhetorical questions about who can stand before the Lord.</a:t>
            </a:r>
          </a:p>
          <a:p>
            <a:pPr marL="274320" indent="-274320" eaLnBrk="1" hangingPunct="1"/>
            <a:r>
              <a:rPr lang="en-US" b="0" dirty="0"/>
              <a:t>4.  We will come back to Ps 24 later.</a:t>
            </a:r>
          </a:p>
          <a:p>
            <a:pPr marL="274320" indent="-274320" eaLnBrk="1" hangingPunct="1"/>
            <a:r>
              <a:rPr lang="en-US" b="0" dirty="0"/>
              <a:t>5.  But in reference to Psalm 15, the commentary says this:</a:t>
            </a:r>
          </a:p>
          <a:p>
            <a:pPr marL="274320" indent="-274320" eaLnBrk="1" hangingPunct="1"/>
            <a:r>
              <a:rPr lang="en-US" b="0" dirty="0"/>
              <a:t>“It is conceivable that these questions served to gain entrance to the Holy Place.  In response the psalm lists ten characteristic of the person who is eligible to be admitted into the court of the sanctuary, reminiscent of the Ten Commandments.”</a:t>
            </a:r>
          </a:p>
          <a:p>
            <a:pPr marL="274320" indent="-274320" eaLnBrk="1" hangingPunct="1"/>
            <a:endParaRPr lang="en-US" b="0" dirty="0"/>
          </a:p>
          <a:p>
            <a:pPr marL="274320" indent="-274320" eaLnBrk="1" hangingPunct="1"/>
            <a:r>
              <a:rPr lang="en-US" b="1" dirty="0"/>
              <a:t>Q1:  What question does this psalm seek to answer?</a:t>
            </a:r>
          </a:p>
          <a:p>
            <a:pPr marL="274320" indent="-274320" eaLnBrk="1" hangingPunct="1"/>
            <a:r>
              <a:rPr lang="en-US" b="0" dirty="0"/>
              <a:t>1.  There are two rhetorical questions here.</a:t>
            </a:r>
          </a:p>
          <a:p>
            <a:pPr marL="274320" indent="-274320" eaLnBrk="1" hangingPunct="1"/>
            <a:r>
              <a:rPr lang="en-US" b="0" dirty="0"/>
              <a:t>2.  First, Who shall sojourn in your tent?</a:t>
            </a:r>
          </a:p>
          <a:p>
            <a:pPr marL="274320" indent="-274320" eaLnBrk="1" hangingPunct="1"/>
            <a:r>
              <a:rPr lang="en-US" b="0" dirty="0"/>
              <a:t>3.  The sojourner is a temporary occupant, and the tent was the tabernacle before the temple was built by Solomon.</a:t>
            </a:r>
          </a:p>
          <a:p>
            <a:pPr marL="274320" indent="-274320" eaLnBrk="1" hangingPunct="1"/>
            <a:r>
              <a:rPr lang="en-US" b="0" dirty="0"/>
              <a:t>4.  Second, Who shall dwell on your holy hill? </a:t>
            </a:r>
          </a:p>
          <a:p>
            <a:pPr marL="274320" indent="-274320" eaLnBrk="1" hangingPunct="1"/>
            <a:r>
              <a:rPr lang="en-US" b="0" dirty="0"/>
              <a:t>5.  The dweller settles down, and the holy hill would refer to Zion God’s dwelling place.</a:t>
            </a:r>
          </a:p>
          <a:p>
            <a:pPr marL="274320" indent="-274320" eaLnBrk="1" hangingPunct="1"/>
            <a:r>
              <a:rPr lang="en-US" b="0" dirty="0"/>
              <a:t>6.  So these are questions of what kind of people should be allowed into the sanctuary for worship.</a:t>
            </a:r>
          </a:p>
          <a:p>
            <a:pPr marL="274320" indent="-274320" eaLnBrk="1" hangingPunct="1"/>
            <a:endParaRPr lang="en-US" b="0" dirty="0"/>
          </a:p>
          <a:p>
            <a:pPr marL="274320" indent="-274320" eaLnBrk="1" hangingPunct="1"/>
            <a:r>
              <a:rPr lang="en-US" b="1" dirty="0"/>
              <a:t>Q2: What are the 10 characteristics that David lists of the worthy worshipper.</a:t>
            </a:r>
          </a:p>
          <a:p>
            <a:pPr marL="274320" indent="-274320" eaLnBrk="1" hangingPunct="1"/>
            <a:r>
              <a:rPr lang="en-US" b="0" dirty="0"/>
              <a:t>1.  He who walks blamelessly,</a:t>
            </a:r>
          </a:p>
          <a:p>
            <a:pPr marL="274320" indent="-274320" eaLnBrk="1" hangingPunct="1"/>
            <a:r>
              <a:rPr lang="en-US" b="0" dirty="0"/>
              <a:t>2.  Who does what is right,</a:t>
            </a:r>
          </a:p>
          <a:p>
            <a:pPr marL="274320" indent="-274320" eaLnBrk="1" hangingPunct="1"/>
            <a:r>
              <a:rPr lang="en-US" b="0" dirty="0"/>
              <a:t>3.  Speaks truth in his heart,</a:t>
            </a:r>
          </a:p>
          <a:p>
            <a:pPr marL="274320" indent="-274320" eaLnBrk="1" hangingPunct="1"/>
            <a:r>
              <a:rPr lang="en-US" b="0" dirty="0"/>
              <a:t>4.  Does not slander with his tongue,</a:t>
            </a:r>
          </a:p>
          <a:p>
            <a:pPr marL="274320" indent="-274320" eaLnBrk="1" hangingPunct="1"/>
            <a:r>
              <a:rPr lang="en-US" b="0" dirty="0"/>
              <a:t>5.  Does no evil to his neighbor,</a:t>
            </a:r>
          </a:p>
          <a:p>
            <a:pPr marL="274320" indent="-274320" eaLnBrk="1" hangingPunct="1"/>
            <a:r>
              <a:rPr lang="en-US" b="0" dirty="0"/>
              <a:t>6.  Does not reproach his friends,</a:t>
            </a:r>
          </a:p>
          <a:p>
            <a:pPr marL="274320" indent="-274320" eaLnBrk="1" hangingPunct="1"/>
            <a:r>
              <a:rPr lang="en-US" b="0" dirty="0"/>
              <a:t>7.  Despises the vile, but honors those who fear the Lord,</a:t>
            </a:r>
          </a:p>
          <a:p>
            <a:pPr marL="274320" indent="-274320" eaLnBrk="1" hangingPunct="1"/>
            <a:r>
              <a:rPr lang="en-US" b="0" dirty="0"/>
              <a:t>8.  Does not go back on his word,</a:t>
            </a:r>
          </a:p>
          <a:p>
            <a:pPr marL="274320" indent="-274320" eaLnBrk="1" hangingPunct="1"/>
            <a:r>
              <a:rPr lang="en-US" b="0" dirty="0"/>
              <a:t>9.  Does not charge interest to the poor,</a:t>
            </a:r>
          </a:p>
          <a:p>
            <a:pPr marL="274320" indent="-274320" eaLnBrk="1" hangingPunct="1"/>
            <a:r>
              <a:rPr lang="en-US" b="0" dirty="0"/>
              <a:t>10. Does not take a bribe against the innocent.</a:t>
            </a:r>
          </a:p>
          <a:p>
            <a:pPr marL="274320" indent="-274320" eaLnBrk="1" hangingPunct="1"/>
            <a:r>
              <a:rPr lang="en-US" b="0" dirty="0"/>
              <a:t>11. So these 10 characteristics describe the life of a person living out the principles of love found in the 10 commandments.</a:t>
            </a:r>
          </a:p>
          <a:p>
            <a:pPr marL="274320" indent="-274320" eaLnBrk="1" hangingPunct="1"/>
            <a:r>
              <a:rPr lang="en-US" b="0" dirty="0"/>
              <a:t>12. Verse two describes the essential characteristics of righteousness and truth.</a:t>
            </a:r>
          </a:p>
          <a:p>
            <a:pPr marL="274320" indent="-274320" eaLnBrk="1" hangingPunct="1"/>
            <a:r>
              <a:rPr lang="en-US" b="0" dirty="0"/>
              <a:t>13. These result in kind words and deeds in verse 3.</a:t>
            </a:r>
          </a:p>
          <a:p>
            <a:pPr marL="274320" indent="-274320" eaLnBrk="1" hangingPunct="1"/>
            <a:r>
              <a:rPr lang="en-US" b="0" dirty="0"/>
              <a:t>14. In verse 4, the righteous person is able to discern right from wrong and side with the right, even though it is to his disadvantage.</a:t>
            </a:r>
          </a:p>
          <a:p>
            <a:pPr marL="274320" indent="-274320" eaLnBrk="1" hangingPunct="1"/>
            <a:r>
              <a:rPr lang="en-US" b="0" dirty="0"/>
              <a:t>15. In verse 5, the righteous refrain from dishonest economic practices and exploitation of the weak.</a:t>
            </a:r>
          </a:p>
          <a:p>
            <a:pPr marL="274320" indent="-274320" eaLnBrk="1" hangingPunct="1"/>
            <a:r>
              <a:rPr lang="en-US" b="0" dirty="0"/>
              <a:t>16. So those who come to worship should examine their lives in the light of the Ten Commandments and see if there are any sins that need to be confessed before they seek to worship God.</a:t>
            </a:r>
          </a:p>
          <a:p>
            <a:pPr marL="274320" indent="-274320" eaLnBrk="1" hangingPunct="1"/>
            <a:endParaRPr lang="en-US" b="0" dirty="0"/>
          </a:p>
          <a:p>
            <a:pPr marL="274320" indent="-274320" eaLnBrk="1" hangingPunct="1"/>
            <a:r>
              <a:rPr lang="en-US" b="1" dirty="0"/>
              <a:t>Q3:  What did Jesus say about coming to worship when things were not right between us and our brother?</a:t>
            </a:r>
          </a:p>
          <a:p>
            <a:pPr marL="274320" indent="-274320" eaLnBrk="1" hangingPunct="1"/>
            <a:r>
              <a:rPr lang="en-US" b="1" dirty="0"/>
              <a:t>Matthew 5:23-24 ESV </a:t>
            </a:r>
            <a:r>
              <a:rPr lang="en-US" b="0" dirty="0"/>
              <a:t>- 23 So if you are offering your gift at the altar and there remember that your brother has something against you, </a:t>
            </a:r>
            <a:r>
              <a:rPr lang="en-US" b="0" baseline="30000" dirty="0"/>
              <a:t>24</a:t>
            </a:r>
            <a:r>
              <a:rPr lang="en-US" b="0" dirty="0"/>
              <a:t> leave your gift there before the altar and go. First be reconciled to your brother, and then come and offer your gift.</a:t>
            </a:r>
          </a:p>
          <a:p>
            <a:pPr marL="274320" indent="-274320" eaLnBrk="1" hangingPunct="1"/>
            <a:r>
              <a:rPr lang="en-US" b="0" dirty="0"/>
              <a:t>1.  So if we want our worship to be acceptable when we come before God, what do we need to do?</a:t>
            </a:r>
          </a:p>
          <a:p>
            <a:pPr marL="274320" indent="-274320" eaLnBrk="1" hangingPunct="1"/>
            <a:r>
              <a:rPr lang="en-US" b="0" dirty="0"/>
              <a:t>2.  We need to confess our sins and ask for forgiveness.</a:t>
            </a:r>
          </a:p>
          <a:p>
            <a:pPr marL="274320" indent="-274320" eaLnBrk="1" hangingPunct="1"/>
            <a:r>
              <a:rPr lang="en-US" b="0" dirty="0"/>
              <a:t>3.  Be reconciled to God and to our fellow brethren, then come and worship the Lord.</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Like Psalm 15, the opening gatekeeper psalm of this series, this is another psalm written by David and is the closing gatekeeper psalm.</a:t>
            </a:r>
          </a:p>
          <a:p>
            <a:pPr marL="274320" indent="-274320"/>
            <a:endParaRPr lang="en-US" b="1" dirty="0"/>
          </a:p>
          <a:p>
            <a:pPr marL="274320" indent="-274320"/>
            <a:r>
              <a:rPr lang="en-US" b="1" dirty="0"/>
              <a:t>Q1:  What two questions does the gatekeeper here ask the approaching worshipper?</a:t>
            </a:r>
          </a:p>
          <a:p>
            <a:pPr marL="274320" indent="-274320"/>
            <a:r>
              <a:rPr lang="en-US" dirty="0"/>
              <a:t>1.  This is very similar to the two questions asked in Psalm 15. [Read v 3 again]</a:t>
            </a:r>
          </a:p>
          <a:p>
            <a:pPr marL="274320" indent="-274320"/>
            <a:endParaRPr lang="en-US" dirty="0"/>
          </a:p>
          <a:p>
            <a:pPr marL="274320" indent="-274320"/>
            <a:r>
              <a:rPr lang="en-US" b="1" dirty="0"/>
              <a:t>Q2:  What four characteristics does David list here in answer to these questions?</a:t>
            </a:r>
          </a:p>
          <a:p>
            <a:pPr marL="274320" indent="-274320"/>
            <a:r>
              <a:rPr lang="en-US" dirty="0"/>
              <a:t>1.  He who has clean hands,</a:t>
            </a:r>
          </a:p>
          <a:p>
            <a:pPr marL="274320" indent="-274320"/>
            <a:r>
              <a:rPr lang="en-US" dirty="0"/>
              <a:t>2.  He who has a pure heart,</a:t>
            </a:r>
          </a:p>
          <a:p>
            <a:pPr marL="274320" indent="-274320"/>
            <a:r>
              <a:rPr lang="en-US" dirty="0"/>
              <a:t>3.  Who does not worship what is false,</a:t>
            </a:r>
          </a:p>
          <a:p>
            <a:pPr marL="274320" indent="-274320"/>
            <a:r>
              <a:rPr lang="en-US" dirty="0"/>
              <a:t>4.  Who does not swear deceitfully.</a:t>
            </a:r>
          </a:p>
          <a:p>
            <a:pPr marL="274320" indent="-274320"/>
            <a:r>
              <a:rPr lang="en-US" dirty="0"/>
              <a:t>5.  The NIV translates verse 4 as follows:</a:t>
            </a:r>
          </a:p>
          <a:p>
            <a:pPr marL="274320" indent="-274320"/>
            <a:r>
              <a:rPr lang="en-US" b="1" dirty="0"/>
              <a:t>Psalm 24:4 NIV</a:t>
            </a:r>
            <a:r>
              <a:rPr lang="en-US" dirty="0"/>
              <a:t> - 4 The one who has clean hands and a pure heart, who does not trust in an idol or swear by a false god.</a:t>
            </a:r>
          </a:p>
          <a:p>
            <a:pPr marL="274320" indent="-274320"/>
            <a:r>
              <a:rPr lang="en-US" dirty="0"/>
              <a:t>6.  The NLT renders it:</a:t>
            </a:r>
          </a:p>
          <a:p>
            <a:pPr marL="274320" indent="-274320"/>
            <a:r>
              <a:rPr lang="en-US" b="1" dirty="0"/>
              <a:t>Psalm 24:4 NLT</a:t>
            </a:r>
            <a:r>
              <a:rPr lang="en-US" dirty="0"/>
              <a:t> - 4 Only those whose hands and hearts are pure, who do not worship idols and never tell lies.</a:t>
            </a:r>
          </a:p>
          <a:p>
            <a:pPr marL="274320" indent="-274320"/>
            <a:endParaRPr lang="en-US" dirty="0"/>
          </a:p>
          <a:p>
            <a:pPr marL="274320" indent="-274320"/>
            <a:r>
              <a:rPr lang="en-US" b="1" dirty="0"/>
              <a:t>Q2:  Where do we find the commandments that would regulate these character qualities?</a:t>
            </a:r>
          </a:p>
          <a:p>
            <a:pPr marL="274320" indent="-274320"/>
            <a:r>
              <a:rPr lang="en-US" dirty="0"/>
              <a:t>1.  A pure heart comes from an inner disposition to love the Lord.</a:t>
            </a:r>
          </a:p>
          <a:p>
            <a:pPr marL="274320" indent="-274320"/>
            <a:r>
              <a:rPr lang="en-US" dirty="0"/>
              <a:t>2.  And if we love the Lord, we will keep His commandments (John 14:15)</a:t>
            </a:r>
          </a:p>
          <a:p>
            <a:pPr marL="274320" indent="-274320"/>
            <a:r>
              <a:rPr lang="en-US" dirty="0"/>
              <a:t>3.  So here we can go back to Jesus’s summary of the first table of the law quoted from </a:t>
            </a:r>
            <a:r>
              <a:rPr lang="en-US" dirty="0" err="1"/>
              <a:t>Deut</a:t>
            </a:r>
            <a:r>
              <a:rPr lang="en-US" dirty="0"/>
              <a:t> 6:5</a:t>
            </a:r>
          </a:p>
          <a:p>
            <a:pPr marL="274320" indent="-274320"/>
            <a:r>
              <a:rPr lang="en-US" b="1" dirty="0"/>
              <a:t>Deuteronomy 6:5 ESV </a:t>
            </a:r>
            <a:r>
              <a:rPr lang="en-US" dirty="0"/>
              <a:t>- You shall love the LORD your God with all your heart and with all your soul and with all your might.</a:t>
            </a:r>
          </a:p>
          <a:p>
            <a:pPr marL="274320" indent="-274320"/>
            <a:r>
              <a:rPr lang="en-US" dirty="0"/>
              <a:t>4.  Clean hands denote the outward actions that come from a pure heart.</a:t>
            </a:r>
          </a:p>
          <a:p>
            <a:pPr marL="274320" indent="-274320"/>
            <a:r>
              <a:rPr lang="en-US" dirty="0"/>
              <a:t>5.  Hands that are dirty denote sinful actions, and it is in God’s moral law that we find God’s standard of righteousness.</a:t>
            </a:r>
          </a:p>
          <a:p>
            <a:pPr marL="274320" indent="-274320"/>
            <a:r>
              <a:rPr lang="en-US" dirty="0"/>
              <a:t>6.  Sin is the transgression of the law.</a:t>
            </a:r>
          </a:p>
          <a:p>
            <a:pPr marL="274320" indent="-274320"/>
            <a:r>
              <a:rPr lang="en-US" dirty="0"/>
              <a:t>7.  The last two characteristics of the acceptable worshipper come from the ten commandments as well.</a:t>
            </a:r>
          </a:p>
          <a:p>
            <a:pPr marL="274320" indent="-274320"/>
            <a:r>
              <a:rPr lang="en-US" dirty="0"/>
              <a:t>8.  Lifting up our soul to what is false is worshiping false gods, prohibited by the first and second commandments.</a:t>
            </a:r>
          </a:p>
          <a:p>
            <a:pPr marL="274320" indent="-274320"/>
            <a:r>
              <a:rPr lang="en-US" dirty="0"/>
              <a:t>9.  And swearing deceitfully is prohibited by the third and ninth commandments.</a:t>
            </a:r>
          </a:p>
          <a:p>
            <a:pPr marL="274320" indent="-274320"/>
            <a:r>
              <a:rPr lang="en-US" dirty="0"/>
              <a:t>10. So again, the doorkeeper questions are designed to make the worshippers examine their hearts to see if there are any attitudes or actions that need to be confessed and forgiven before they seek to worship the Lord.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reason does verse 2 give us for singing to the Lord and praising His name?</a:t>
            </a:r>
          </a:p>
          <a:p>
            <a:pPr marL="274320" indent="-274320"/>
            <a:r>
              <a:rPr lang="en-US" b="0" dirty="0"/>
              <a:t>1.  We are to “tell of His salvation from day to day.”</a:t>
            </a:r>
          </a:p>
          <a:p>
            <a:pPr marL="274320" indent="-274320"/>
            <a:r>
              <a:rPr lang="en-US" b="0" dirty="0"/>
              <a:t>2.  This is our message and our primary reason for praise: Jesus saves!!</a:t>
            </a:r>
          </a:p>
          <a:p>
            <a:pPr marL="274320" indent="-274320"/>
            <a:endParaRPr lang="en-US" b="0" dirty="0"/>
          </a:p>
          <a:p>
            <a:pPr marL="274320" indent="-274320"/>
            <a:r>
              <a:rPr lang="en-US" b="1" dirty="0"/>
              <a:t>Q2: How far is this message of salvation to go according to verse 3?</a:t>
            </a:r>
          </a:p>
          <a:p>
            <a:pPr marL="274320" indent="-274320"/>
            <a:r>
              <a:rPr lang="en-US" b="0" dirty="0"/>
              <a:t>1.  We are to declare the glory of God among the nations and to all the peoples.</a:t>
            </a:r>
          </a:p>
          <a:p>
            <a:pPr marL="274320" indent="-274320"/>
            <a:r>
              <a:rPr lang="en-US" b="0" dirty="0"/>
              <a:t>2.  When we give glory to God we make Him look good.</a:t>
            </a:r>
          </a:p>
          <a:p>
            <a:pPr marL="274320" indent="-274320"/>
            <a:r>
              <a:rPr lang="en-US" b="0" dirty="0"/>
              <a:t>3.  And what better ways do we have of making God look good than to share his marvelous works of creation and redemption.</a:t>
            </a:r>
          </a:p>
          <a:p>
            <a:pPr marL="274320" indent="-274320"/>
            <a:r>
              <a:rPr lang="en-US" b="0" dirty="0"/>
              <a:t>4.  Verse 2 speaks of His salvation, and verse 10 speaks of His creation.</a:t>
            </a:r>
          </a:p>
          <a:p>
            <a:pPr marL="274320" indent="-274320"/>
            <a:r>
              <a:rPr lang="en-US" b="0" dirty="0"/>
              <a:t>5.  So worship includes the task of sharing the truth about our God with all the peoples of the earth.</a:t>
            </a:r>
          </a:p>
          <a:p>
            <a:pPr marL="274320" indent="-274320"/>
            <a:endParaRPr lang="en-US" b="0" dirty="0"/>
          </a:p>
          <a:p>
            <a:pPr marL="274320" indent="-274320"/>
            <a:r>
              <a:rPr lang="en-US" b="1" dirty="0"/>
              <a:t>Q3: What elements do you see in these verses that remind you of the first angel’s message of Rev 14:6-7</a:t>
            </a:r>
          </a:p>
          <a:p>
            <a:pPr marL="274320" indent="-274320"/>
            <a:r>
              <a:rPr lang="en-US" b="0" dirty="0"/>
              <a:t>1.  Let’s look at the first angel’s message on the next slide, and then come back to this question here.</a:t>
            </a:r>
          </a:p>
          <a:p>
            <a:pPr marL="274320" indent="-274320"/>
            <a:r>
              <a:rPr lang="en-US" b="1" dirty="0"/>
              <a:t>[Go to next slide and return here.]</a:t>
            </a:r>
          </a:p>
          <a:p>
            <a:pPr marL="274320" indent="-274320"/>
            <a:r>
              <a:rPr lang="en-US" b="0" dirty="0"/>
              <a:t>2.  Let’s pick out some words and phrases that correspond.</a:t>
            </a:r>
          </a:p>
          <a:p>
            <a:pPr marL="274320" indent="-274320"/>
            <a:r>
              <a:rPr lang="en-US" b="0" dirty="0"/>
              <a:t>3.  Ps 96: “Tell of His salvation from day to day.”</a:t>
            </a:r>
          </a:p>
          <a:p>
            <a:pPr marL="274320" indent="-274320"/>
            <a:r>
              <a:rPr lang="en-US" b="0" dirty="0"/>
              <a:t>4.  Rev 14:6:“having the everlasting Gospel to preach to them that dwell on the earth”</a:t>
            </a:r>
          </a:p>
          <a:p>
            <a:pPr marL="274320" indent="-274320"/>
            <a:r>
              <a:rPr lang="en-US" b="0" dirty="0"/>
              <a:t>5.  The everlasting gospel is the gospel of salvation by grace through faith.</a:t>
            </a:r>
          </a:p>
          <a:p>
            <a:pPr marL="274320" indent="-274320"/>
            <a:r>
              <a:rPr lang="en-US" b="0" dirty="0"/>
              <a:t>6.  Ps 96: “Declare His glory among the nations, his marvelous works among all the peoples!”</a:t>
            </a:r>
          </a:p>
          <a:p>
            <a:pPr marL="274320" indent="-274320"/>
            <a:r>
              <a:rPr lang="en-US" b="0" dirty="0"/>
              <a:t>7.  Rev 14:7 “Saying with a loud voice, Fear God and give glory to Him.”</a:t>
            </a:r>
          </a:p>
          <a:p>
            <a:pPr marL="274320" indent="-274320"/>
            <a:r>
              <a:rPr lang="en-US" b="0" dirty="0"/>
              <a:t>8.  Rev 14:6 “to every nation, and kindred, and tongue, and people.” </a:t>
            </a:r>
          </a:p>
          <a:p>
            <a:pPr marL="274320" indent="-274320"/>
            <a:r>
              <a:rPr lang="en-US" b="0" dirty="0"/>
              <a:t>9.  Ps 96: The Lord reigns! Yes, the world is established.”</a:t>
            </a:r>
          </a:p>
          <a:p>
            <a:pPr marL="274320" indent="-274320"/>
            <a:r>
              <a:rPr lang="en-US" b="0" dirty="0"/>
              <a:t>10. Rev 14:7 “Worship Him that made heaven, and earth, and the sea, and the fountains of waters.”</a:t>
            </a:r>
          </a:p>
          <a:p>
            <a:pPr marL="274320" indent="-274320"/>
            <a:r>
              <a:rPr lang="en-US" b="0" dirty="0"/>
              <a:t>11. Ps 96: “He will judge the peoples with equity.”</a:t>
            </a:r>
          </a:p>
          <a:p>
            <a:pPr marL="274320" indent="-274320"/>
            <a:r>
              <a:rPr lang="en-US" b="0" dirty="0"/>
              <a:t>12. Rev 14:7 “For the hour of His judgment is come.”</a:t>
            </a:r>
          </a:p>
          <a:p>
            <a:pPr marL="274320" indent="-274320"/>
            <a:r>
              <a:rPr lang="en-US" b="0" dirty="0"/>
              <a:t>13. So we find these common threads: the gospel of salvation, peached to all nations, giving glory to God, worshipping God as Creator, and God’s fairness in judgment.</a:t>
            </a:r>
          </a:p>
          <a:p>
            <a:pPr marL="274320" indent="-274320"/>
            <a:r>
              <a:rPr lang="en-US" b="0" dirty="0"/>
              <a:t>14. So we find in this psalm many of the same elements that God gives his last day remnant church in their commission to sound God’s last call.</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Ok.  Let’s fix these verses in our mind and go back to the previous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is better than sacrifice in this text?</a:t>
            </a:r>
          </a:p>
          <a:p>
            <a:pPr marL="274320" indent="-274320"/>
            <a:r>
              <a:rPr lang="en-US" dirty="0"/>
              <a:t>1.  Obedience is better than sacrifice.</a:t>
            </a:r>
          </a:p>
          <a:p>
            <a:pPr marL="274320" indent="-274320"/>
            <a:r>
              <a:rPr lang="en-US" dirty="0"/>
              <a:t>2.  Having a heart tuned to the will of God and delighting in it.</a:t>
            </a:r>
          </a:p>
          <a:p>
            <a:pPr marL="274320" indent="-274320"/>
            <a:r>
              <a:rPr lang="en-US" dirty="0"/>
              <a:t>3.  Having God’s law written on our hearts is what God is looking for in each believer.</a:t>
            </a:r>
          </a:p>
          <a:p>
            <a:pPr marL="274320" indent="-274320"/>
            <a:r>
              <a:rPr lang="en-US" dirty="0"/>
              <a:t>4.  He wants to make the law an internal guiding principle of love.</a:t>
            </a:r>
          </a:p>
          <a:p>
            <a:pPr marL="274320" indent="-274320"/>
            <a:r>
              <a:rPr lang="en-US" dirty="0"/>
              <a:t>5.  So under the new covenant He sends the HS to put God’s law in our mind and write it upon our heart.</a:t>
            </a:r>
          </a:p>
          <a:p>
            <a:pPr marL="274320" indent="-274320"/>
            <a:r>
              <a:rPr lang="en-US" dirty="0"/>
              <a:t>6.  The writer to the Hebrews puts it this way:</a:t>
            </a:r>
          </a:p>
          <a:p>
            <a:pPr marL="274320" indent="-274320"/>
            <a:r>
              <a:rPr lang="en-US" b="1" dirty="0"/>
              <a:t>Hebrews 8:10 ESV </a:t>
            </a:r>
            <a:r>
              <a:rPr lang="en-US" dirty="0"/>
              <a:t>- For this is the covenant that I will make with the house of Israel after those days, declares the Lord: I will put my laws into their minds, and write them on their hearts, and I will be their God, and they shall be my people.</a:t>
            </a:r>
          </a:p>
          <a:p>
            <a:pPr marL="274320" indent="-274320"/>
            <a:r>
              <a:rPr lang="en-US" dirty="0"/>
              <a:t>[Go to next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is the author of this psalm and what sin was he confessing in writing it?</a:t>
            </a:r>
          </a:p>
          <a:p>
            <a:pPr marL="274320" indent="-274320"/>
            <a:r>
              <a:rPr lang="en-US" dirty="0"/>
              <a:t>1.  David after he was convicted of his sin with Bathsheba.</a:t>
            </a:r>
          </a:p>
          <a:p>
            <a:pPr marL="274320" indent="-274320"/>
            <a:endParaRPr lang="en-US" dirty="0"/>
          </a:p>
          <a:p>
            <a:pPr marL="274320" indent="-274320"/>
            <a:r>
              <a:rPr lang="en-US" b="1" dirty="0"/>
              <a:t>Q2: What kind of sacrifice is God looking for when we have sinned?</a:t>
            </a:r>
          </a:p>
          <a:p>
            <a:pPr marL="274320" indent="-274320"/>
            <a:r>
              <a:rPr lang="en-US" dirty="0"/>
              <a:t>1.  He is looking for an attitude of humility, of repentance, of confession, of admission of guilt.</a:t>
            </a:r>
          </a:p>
          <a:p>
            <a:pPr marL="274320" indent="-274320"/>
            <a:r>
              <a:rPr lang="en-US" dirty="0"/>
              <a:t>2.  He is looking for sorrow for sin and a broken heart because we broke the heart of God.</a:t>
            </a:r>
          </a:p>
          <a:p>
            <a:pPr marL="274320" indent="-274320"/>
            <a:r>
              <a:rPr lang="en-US" dirty="0"/>
              <a:t>3.  He is looking for a longing desire to be forgiven and restored to fellowship.</a:t>
            </a:r>
          </a:p>
          <a:p>
            <a:pPr marL="274320" indent="-274320"/>
            <a:r>
              <a:rPr lang="en-US" dirty="0"/>
              <a:t>4.  Rituals and external forms won’t cut it with God who looks not on the outward appearance but on the heart.</a:t>
            </a:r>
          </a:p>
          <a:p>
            <a:pPr marL="274320" indent="-274320"/>
            <a:r>
              <a:rPr lang="en-US" dirty="0"/>
              <a:t>5.  God desires not forms and rituals but loving relationship and devotion.</a:t>
            </a:r>
          </a:p>
          <a:p>
            <a:pPr marL="274320" indent="-274320"/>
            <a:r>
              <a:rPr lang="en-US" dirty="0"/>
              <a:t>6.  As Jesus said to the woman at the well.</a:t>
            </a:r>
          </a:p>
          <a:p>
            <a:pPr marL="274320" indent="-274320"/>
            <a:r>
              <a:rPr lang="en-US" b="1" dirty="0"/>
              <a:t>John 4:24 ESV</a:t>
            </a:r>
            <a:r>
              <a:rPr lang="en-US" dirty="0"/>
              <a:t> - God is spirit, and those who worship him must worship in spirit and truth.“</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23130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Rom 12:1 help us understand what worshipping in spirit and truth is?</a:t>
            </a:r>
          </a:p>
          <a:p>
            <a:pPr marL="274320" indent="-274320"/>
            <a:r>
              <a:rPr lang="en-US" dirty="0"/>
              <a:t>1.  Here Paul says, this is spiritual worship: presenting your body as a living sacrifice, holy and acceptable to God.</a:t>
            </a:r>
          </a:p>
          <a:p>
            <a:pPr marL="274320" indent="-274320"/>
            <a:r>
              <a:rPr lang="en-US" dirty="0"/>
              <a:t>2.  </a:t>
            </a:r>
            <a:r>
              <a:rPr lang="en-US" b="1" dirty="0"/>
              <a:t>That</a:t>
            </a:r>
            <a:r>
              <a:rPr lang="en-US" dirty="0"/>
              <a:t> is the sacrifice that is truly acceptable to God.</a:t>
            </a:r>
          </a:p>
          <a:p>
            <a:pPr marL="274320" indent="-274320"/>
            <a:r>
              <a:rPr lang="en-US" dirty="0"/>
              <a:t>3.  When we trust in Jesus as our Savior and Lord, we are justified by faith and God sets us apart for a holy use.</a:t>
            </a:r>
          </a:p>
          <a:p>
            <a:pPr marL="274320" indent="-274320"/>
            <a:r>
              <a:rPr lang="en-US" dirty="0"/>
              <a:t>4.  And our spiritual worship is realized when we surrender to Him again at the beginning of each day to be the instruments of His grace.</a:t>
            </a:r>
          </a:p>
          <a:p>
            <a:pPr marL="274320" indent="-274320"/>
            <a:r>
              <a:rPr lang="en-US" dirty="0"/>
              <a:t>5.  As we surrender to the Lord, the HS will renew our mind and conform us to the likeness of Jesus.</a:t>
            </a:r>
          </a:p>
          <a:p>
            <a:pPr marL="274320" indent="-274320"/>
            <a:r>
              <a:rPr lang="en-US" dirty="0"/>
              <a:t>6.  And give us wisdom to discern the will of God and avoid being conformed to this sinful world.</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87179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Remember that Hebrew poetry is written in parallelisms.</a:t>
            </a:r>
          </a:p>
          <a:p>
            <a:pPr marL="274320" indent="-274320" eaLnBrk="1" hangingPunct="1">
              <a:lnSpc>
                <a:spcPct val="80000"/>
              </a:lnSpc>
              <a:defRPr/>
            </a:pPr>
            <a:r>
              <a:rPr lang="en-US" dirty="0"/>
              <a:t>2.  What type of parallelism do we have here?</a:t>
            </a:r>
          </a:p>
          <a:p>
            <a:pPr marL="274320" indent="-274320" eaLnBrk="1" hangingPunct="1">
              <a:lnSpc>
                <a:spcPct val="80000"/>
              </a:lnSpc>
              <a:defRPr/>
            </a:pPr>
            <a:r>
              <a:rPr lang="en-US" dirty="0"/>
              <a:t>3.  Is it synonymous (saying the same)? Is it antithetical (contrasting)? Is it synthetic (adding new thoughts)? Or is it climactic (summarizing the idea)?</a:t>
            </a:r>
          </a:p>
          <a:p>
            <a:pPr marL="274320" indent="-274320" eaLnBrk="1" hangingPunct="1">
              <a:lnSpc>
                <a:spcPct val="80000"/>
              </a:lnSpc>
              <a:defRPr/>
            </a:pPr>
            <a:r>
              <a:rPr lang="en-US" dirty="0"/>
              <a:t>4.  This is synonymous parallelism.</a:t>
            </a:r>
          </a:p>
          <a:p>
            <a:pPr marL="274320" indent="-274320" eaLnBrk="1" hangingPunct="1">
              <a:lnSpc>
                <a:spcPct val="80000"/>
              </a:lnSpc>
              <a:defRPr/>
            </a:pPr>
            <a:r>
              <a:rPr lang="en-US" dirty="0"/>
              <a:t>5.  The second phrase repeats the idea of the first using different words.</a:t>
            </a:r>
          </a:p>
          <a:p>
            <a:pPr marL="274320" indent="-274320" eaLnBrk="1" hangingPunct="1">
              <a:lnSpc>
                <a:spcPct val="80000"/>
              </a:lnSpc>
              <a:defRPr/>
            </a:pPr>
            <a:r>
              <a:rPr lang="en-US" dirty="0"/>
              <a:t>6.  As a result, we get a better picture of what the psalmist is saying.</a:t>
            </a:r>
          </a:p>
          <a:p>
            <a:pPr marL="274320" indent="-274320" eaLnBrk="1" hangingPunct="1">
              <a:lnSpc>
                <a:spcPct val="80000"/>
              </a:lnSpc>
              <a:defRPr/>
            </a:pPr>
            <a:r>
              <a:rPr lang="en-US" dirty="0"/>
              <a:t>7.  We have two shots at the meaning rather than one.</a:t>
            </a:r>
          </a:p>
          <a:p>
            <a:pPr marL="274320" indent="-274320" eaLnBrk="1" hangingPunct="1">
              <a:lnSpc>
                <a:spcPct val="80000"/>
              </a:lnSpc>
              <a:defRPr/>
            </a:pPr>
            <a:r>
              <a:rPr lang="en-US" dirty="0"/>
              <a:t>8.  In this verse we see that the singing in the first line is singing praises in the second.</a:t>
            </a:r>
          </a:p>
          <a:p>
            <a:pPr marL="274320" indent="-274320" eaLnBrk="1" hangingPunct="1">
              <a:lnSpc>
                <a:spcPct val="80000"/>
              </a:lnSpc>
              <a:defRPr/>
            </a:pPr>
            <a:r>
              <a:rPr lang="en-US" dirty="0"/>
              <a:t>9.  We see that they are sung to Yahweh (LORD) in the first line and “to my God” in the second.</a:t>
            </a:r>
          </a:p>
          <a:p>
            <a:pPr marL="274320" indent="-274320" eaLnBrk="1" hangingPunct="1">
              <a:lnSpc>
                <a:spcPct val="80000"/>
              </a:lnSpc>
              <a:defRPr/>
            </a:pPr>
            <a:r>
              <a:rPr lang="en-US" dirty="0"/>
              <a:t>10. The psalmist will sing as long as he lives in the first and while he has being in the second.</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For as long as he lives; while he retains consciousness and has being.</a:t>
            </a:r>
          </a:p>
          <a:p>
            <a:pPr marL="274320" indent="-274320" eaLnBrk="1" hangingPunct="1">
              <a:lnSpc>
                <a:spcPct val="80000"/>
              </a:lnSpc>
              <a:defRPr/>
            </a:pPr>
            <a:r>
              <a:rPr lang="en-US" dirty="0"/>
              <a:t>2.  The NLT renders the second line: “I will </a:t>
            </a:r>
            <a:r>
              <a:rPr lang="en-US" b="0" i="0" dirty="0">
                <a:solidFill>
                  <a:srgbClr val="01103A"/>
                </a:solidFill>
                <a:effectLst/>
                <a:latin typeface="arial" panose="020B0604020202020204" pitchFamily="34" charset="0"/>
              </a:rPr>
              <a:t>praise my God to my last breath!”</a:t>
            </a:r>
          </a:p>
          <a:p>
            <a:pPr marL="274320" indent="-274320" eaLnBrk="1" hangingPunct="1">
              <a:lnSpc>
                <a:spcPct val="80000"/>
              </a:lnSpc>
              <a:defRPr/>
            </a:pPr>
            <a:r>
              <a:rPr lang="en-US" b="0" i="0" dirty="0">
                <a:solidFill>
                  <a:srgbClr val="01103A"/>
                </a:solidFill>
                <a:effectLst/>
                <a:latin typeface="arial" panose="020B0604020202020204" pitchFamily="34" charset="0"/>
              </a:rPr>
              <a:t>3.  His commitment to faith in the Lord is a lifelong commitment.</a:t>
            </a:r>
          </a:p>
          <a:p>
            <a:pPr marL="274320" indent="-274320" eaLnBrk="1" hangingPunct="1">
              <a:lnSpc>
                <a:spcPct val="80000"/>
              </a:lnSpc>
              <a:defRPr/>
            </a:pPr>
            <a:r>
              <a:rPr lang="en-US" b="0" i="0" dirty="0">
                <a:solidFill>
                  <a:srgbClr val="01103A"/>
                </a:solidFill>
                <a:effectLst/>
                <a:latin typeface="arial" panose="020B0604020202020204" pitchFamily="34" charset="0"/>
              </a:rPr>
              <a:t>4.  And he doesn’t give any conditions.</a:t>
            </a:r>
          </a:p>
          <a:p>
            <a:pPr marL="274320" indent="-274320" eaLnBrk="1" hangingPunct="1">
              <a:lnSpc>
                <a:spcPct val="80000"/>
              </a:lnSpc>
              <a:defRPr/>
            </a:pPr>
            <a:r>
              <a:rPr lang="en-US" b="0" i="0" dirty="0">
                <a:solidFill>
                  <a:srgbClr val="01103A"/>
                </a:solidFill>
                <a:effectLst/>
                <a:latin typeface="arial" panose="020B0604020202020204" pitchFamily="34" charset="0"/>
              </a:rPr>
              <a:t>5.  He doesn’t say “If the Lord blesses me, or answers my prayers, or provides for my needs, or saves my children, I’ll sing His praise.”</a:t>
            </a:r>
          </a:p>
          <a:p>
            <a:pPr marL="274320" indent="-274320" eaLnBrk="1" hangingPunct="1">
              <a:lnSpc>
                <a:spcPct val="80000"/>
              </a:lnSpc>
              <a:defRPr/>
            </a:pPr>
            <a:r>
              <a:rPr lang="en-US" b="0" i="0" dirty="0">
                <a:solidFill>
                  <a:srgbClr val="01103A"/>
                </a:solidFill>
                <a:effectLst/>
                <a:latin typeface="arial" panose="020B0604020202020204" pitchFamily="34" charset="0"/>
              </a:rPr>
              <a:t>6.  No!  He knows the goodness of God, and will sing praise because the Lord is worthy of praise for what He has done already and what He is planning to do in the future.</a:t>
            </a:r>
          </a:p>
          <a:p>
            <a:pPr marL="274320" indent="-274320" eaLnBrk="1" hangingPunct="1">
              <a:lnSpc>
                <a:spcPct val="80000"/>
              </a:lnSpc>
              <a:defRPr/>
            </a:pPr>
            <a:endParaRPr lang="en-US" b="0" i="0" dirty="0">
              <a:solidFill>
                <a:srgbClr val="01103A"/>
              </a:solidFill>
              <a:effectLst/>
              <a:latin typeface="arial" panose="020B0604020202020204" pitchFamily="34" charset="0"/>
            </a:endParaRPr>
          </a:p>
          <a:p>
            <a:pPr marL="274320" indent="-274320" eaLnBrk="1" hangingPunct="1">
              <a:lnSpc>
                <a:spcPct val="80000"/>
              </a:lnSpc>
              <a:defRPr/>
            </a:pPr>
            <a:r>
              <a:rPr lang="en-US" b="1" dirty="0"/>
              <a:t>B4:</a:t>
            </a:r>
          </a:p>
          <a:p>
            <a:pPr marL="274320" indent="-274320" eaLnBrk="1" hangingPunct="1">
              <a:lnSpc>
                <a:spcPct val="80000"/>
              </a:lnSpc>
              <a:defRPr/>
            </a:pPr>
            <a:r>
              <a:rPr lang="en-US" dirty="0"/>
              <a:t>1.  Same as the psalmist here: As long as I live.</a:t>
            </a:r>
          </a:p>
          <a:p>
            <a:pPr marL="274320" indent="-274320" eaLnBrk="1" hangingPunct="1">
              <a:lnSpc>
                <a:spcPct val="80000"/>
              </a:lnSpc>
              <a:defRPr/>
            </a:pPr>
            <a:r>
              <a:rPr lang="en-US" dirty="0"/>
              <a:t>2.  When we receive Jesus as our Savior and Lord, it is not a temporary arrangement.</a:t>
            </a:r>
          </a:p>
          <a:p>
            <a:pPr marL="274320" indent="-274320" eaLnBrk="1" hangingPunct="1">
              <a:lnSpc>
                <a:spcPct val="80000"/>
              </a:lnSpc>
              <a:defRPr/>
            </a:pPr>
            <a:r>
              <a:rPr lang="en-US" dirty="0"/>
              <a:t>3.  We are born again and live a new live in Him.</a:t>
            </a:r>
          </a:p>
          <a:p>
            <a:pPr marL="274320" indent="-274320" eaLnBrk="1" hangingPunct="1">
              <a:lnSpc>
                <a:spcPct val="80000"/>
              </a:lnSpc>
              <a:defRPr/>
            </a:pPr>
            <a:r>
              <a:rPr lang="en-US" dirty="0"/>
              <a:t>4.  And, as Paul writes, nothing can “separate us from the love of God which is in Christ Jesus our Lord”… Not even death!</a:t>
            </a:r>
          </a:p>
          <a:p>
            <a:pPr marL="274320" indent="-274320" eaLnBrk="1" hangingPunct="1">
              <a:lnSpc>
                <a:spcPct val="80000"/>
              </a:lnSpc>
              <a:defRPr/>
            </a:pPr>
            <a:r>
              <a:rPr lang="en-US" dirty="0"/>
              <a:t>5.  The only thing that can separate us from Christ is our decision to turn back.</a:t>
            </a:r>
          </a:p>
          <a:p>
            <a:pPr marL="274320" indent="-274320" eaLnBrk="1" hangingPunct="1">
              <a:lnSpc>
                <a:spcPct val="80000"/>
              </a:lnSpc>
              <a:defRPr/>
            </a:pPr>
            <a:r>
              <a:rPr lang="en-US" dirty="0"/>
              <a:t>6.  Jesus said in:</a:t>
            </a:r>
          </a:p>
          <a:p>
            <a:pPr marL="274320" indent="-274320" eaLnBrk="1" hangingPunct="1">
              <a:lnSpc>
                <a:spcPct val="80000"/>
              </a:lnSpc>
              <a:defRPr/>
            </a:pPr>
            <a:r>
              <a:rPr lang="en-US" b="1" dirty="0"/>
              <a:t>Matthew 24:13 KJV </a:t>
            </a:r>
            <a:r>
              <a:rPr lang="en-US" dirty="0"/>
              <a:t>- 13 But he that shall endure unto the end, the same shall be saved.</a:t>
            </a:r>
          </a:p>
          <a:p>
            <a:pPr marL="274320" indent="-274320" eaLnBrk="1" hangingPunct="1">
              <a:lnSpc>
                <a:spcPct val="80000"/>
              </a:lnSpc>
              <a:defRPr/>
            </a:pPr>
            <a:r>
              <a:rPr lang="en-US" dirty="0"/>
              <a:t>7.  And the writer to the Hebrews puts it his way:</a:t>
            </a:r>
          </a:p>
          <a:p>
            <a:pPr marL="274320" indent="-274320" eaLnBrk="1" hangingPunct="1">
              <a:lnSpc>
                <a:spcPct val="80000"/>
              </a:lnSpc>
              <a:defRPr/>
            </a:pPr>
            <a:r>
              <a:rPr lang="en-US" b="1" dirty="0"/>
              <a:t>Hebrews 10:39 NIV </a:t>
            </a:r>
            <a:r>
              <a:rPr lang="en-US" dirty="0"/>
              <a:t>- But we do not belong to those who shrink back and are destroyed, but to those who have faith and are saved.</a:t>
            </a:r>
          </a:p>
          <a:p>
            <a:pPr marL="274320" indent="-274320" eaLnBrk="1" hangingPunct="1">
              <a:lnSpc>
                <a:spcPct val="80000"/>
              </a:lnSpc>
              <a:defRPr/>
            </a:pPr>
            <a:r>
              <a:rPr lang="en-US" dirty="0"/>
              <a:t>8.  We too need to endure to the end and sing praise to the Lord.</a:t>
            </a:r>
          </a:p>
          <a:p>
            <a:pPr marL="274320" indent="-274320" eaLnBrk="1" hangingPunct="1">
              <a:lnSpc>
                <a:spcPct val="80000"/>
              </a:lnSpc>
              <a:defRPr/>
            </a:pPr>
            <a:r>
              <a:rPr lang="en-US" dirty="0"/>
              <a:t>9.  We don’t believe in “once saved always saved” regardless of how you live or what you believe.</a:t>
            </a:r>
          </a:p>
          <a:p>
            <a:pPr marL="274320" indent="-274320" eaLnBrk="1" hangingPunct="1">
              <a:lnSpc>
                <a:spcPct val="80000"/>
              </a:lnSpc>
              <a:defRPr/>
            </a:pPr>
            <a:r>
              <a:rPr lang="en-US" dirty="0"/>
              <a:t>10. But we can say that we do believe in “once saved always saved </a:t>
            </a:r>
            <a:r>
              <a:rPr lang="en-US" b="1" dirty="0"/>
              <a:t>as long as you stay saved</a:t>
            </a:r>
            <a:r>
              <a:rPr lang="en-US" dirty="0"/>
              <a:t>.”</a:t>
            </a:r>
          </a:p>
          <a:p>
            <a:pPr marL="274320" indent="-274320" eaLnBrk="1" hangingPunct="1">
              <a:lnSpc>
                <a:spcPct val="80000"/>
              </a:lnSpc>
              <a:defRPr/>
            </a:pPr>
            <a:r>
              <a:rPr lang="en-US" dirty="0"/>
              <a:t>11. And we stay saved by having a saving relationship with Jesus in which He forgives our sins and imputes His righteousness to us.</a:t>
            </a:r>
          </a:p>
          <a:p>
            <a:pPr marL="274320" indent="-274320" eaLnBrk="1" hangingPunct="1">
              <a:lnSpc>
                <a:spcPct val="80000"/>
              </a:lnSpc>
              <a:defRPr/>
            </a:pPr>
            <a:r>
              <a:rPr lang="en-US" dirty="0"/>
              <a:t>12. As the apostle John put it in:</a:t>
            </a:r>
          </a:p>
          <a:p>
            <a:pPr marL="274320" indent="-274320" eaLnBrk="1" hangingPunct="1">
              <a:lnSpc>
                <a:spcPct val="80000"/>
              </a:lnSpc>
              <a:defRPr/>
            </a:pPr>
            <a:r>
              <a:rPr lang="en-US" b="1" dirty="0"/>
              <a:t>1 John 5:11-12 ESV</a:t>
            </a:r>
            <a:r>
              <a:rPr lang="en-US" dirty="0"/>
              <a:t> - And this is the testimony, that God gave us eternal life, and this life is in his Son. </a:t>
            </a:r>
            <a:r>
              <a:rPr lang="en-US" baseline="30000" dirty="0"/>
              <a:t>12</a:t>
            </a:r>
            <a:r>
              <a:rPr lang="en-US" dirty="0"/>
              <a:t> Whoever has the Son has life; whoever does not have the Son of God does not have life.</a:t>
            </a:r>
          </a:p>
          <a:p>
            <a:pPr marL="274320" indent="-274320" eaLnBrk="1" hangingPunct="1">
              <a:lnSpc>
                <a:spcPct val="80000"/>
              </a:lnSpc>
              <a:defRPr/>
            </a:pPr>
            <a:r>
              <a:rPr lang="en-US" dirty="0"/>
              <a:t>13. Do you have the Son of God as your Savior?</a:t>
            </a:r>
          </a:p>
          <a:p>
            <a:pPr marL="274320" indent="-274320" eaLnBrk="1" hangingPunct="1">
              <a:lnSpc>
                <a:spcPct val="80000"/>
              </a:lnSpc>
              <a:defRPr/>
            </a:pPr>
            <a:r>
              <a:rPr lang="en-US" dirty="0"/>
              <a:t>14. Then let’s follow the lead of this psalmist and say: “I will </a:t>
            </a:r>
            <a:r>
              <a:rPr lang="en-US" b="0" i="0" dirty="0">
                <a:solidFill>
                  <a:srgbClr val="01103A"/>
                </a:solidFill>
                <a:effectLst/>
                <a:latin typeface="arial" panose="020B0604020202020204" pitchFamily="34" charset="0"/>
              </a:rPr>
              <a:t>praise my God to my last breath!”</a:t>
            </a:r>
          </a:p>
          <a:p>
            <a:pPr marL="274320" indent="-274320" eaLnBrk="1" hangingPunct="1">
              <a:lnSpc>
                <a:spcPct val="80000"/>
              </a:lnSpc>
              <a:defRPr/>
            </a:pPr>
            <a:endParaRPr lang="en-US" b="0" i="0" dirty="0">
              <a:solidFill>
                <a:srgbClr val="01103A"/>
              </a:solidFill>
              <a:effectLst/>
              <a:latin typeface="arial" panose="020B0604020202020204" pitchFamily="34" charset="0"/>
            </a:endParaRPr>
          </a:p>
          <a:p>
            <a:pPr marL="274320" indent="-274320" eaLnBrk="1" hangingPunct="1">
              <a:lnSpc>
                <a:spcPct val="80000"/>
              </a:lnSpc>
              <a:defRPr/>
            </a:pPr>
            <a:r>
              <a:rPr lang="en-US" b="1" i="0" dirty="0">
                <a:solidFill>
                  <a:srgbClr val="01103A"/>
                </a:solidFill>
                <a:effectLst/>
                <a:latin typeface="arial" panose="020B0604020202020204" pitchFamily="34" charset="0"/>
              </a:rPr>
              <a:t>B5:</a:t>
            </a:r>
          </a:p>
          <a:p>
            <a:pPr marL="274320" indent="-274320" eaLnBrk="1" hangingPunct="1">
              <a:lnSpc>
                <a:spcPct val="80000"/>
              </a:lnSpc>
              <a:defRPr/>
            </a:pPr>
            <a:r>
              <a:rPr lang="en-US" b="0" i="0" dirty="0">
                <a:solidFill>
                  <a:srgbClr val="01103A"/>
                </a:solidFill>
                <a:effectLst/>
                <a:latin typeface="arial" panose="020B0604020202020204" pitchFamily="34" charset="0"/>
              </a:rPr>
              <a:t>1.  Jesus said:</a:t>
            </a:r>
          </a:p>
          <a:p>
            <a:pPr marL="274320" indent="-274320" eaLnBrk="1" hangingPunct="1">
              <a:lnSpc>
                <a:spcPct val="80000"/>
              </a:lnSpc>
              <a:defRPr/>
            </a:pPr>
            <a:r>
              <a:rPr lang="en-US" b="1" i="0" dirty="0">
                <a:solidFill>
                  <a:srgbClr val="01103A"/>
                </a:solidFill>
                <a:effectLst/>
                <a:latin typeface="arial" panose="020B0604020202020204" pitchFamily="34" charset="0"/>
              </a:rPr>
              <a:t>John 11:25 KJV - </a:t>
            </a:r>
            <a:r>
              <a:rPr lang="en-US" dirty="0"/>
              <a:t>I am the resurrection, and the life: he that believeth in me, though he were dead, yet shall he live:</a:t>
            </a:r>
          </a:p>
          <a:p>
            <a:pPr marL="274320" indent="-274320" eaLnBrk="1" hangingPunct="1">
              <a:lnSpc>
                <a:spcPct val="80000"/>
              </a:lnSpc>
              <a:defRPr/>
            </a:pPr>
            <a:r>
              <a:rPr lang="en-US" b="0" i="0" dirty="0">
                <a:solidFill>
                  <a:srgbClr val="01103A"/>
                </a:solidFill>
                <a:effectLst/>
                <a:latin typeface="arial" panose="020B0604020202020204" pitchFamily="34" charset="0"/>
              </a:rPr>
              <a:t>2.  There is more breath coming when Jesus comes back.</a:t>
            </a:r>
          </a:p>
          <a:p>
            <a:pPr marL="274320" indent="-274320" eaLnBrk="1" hangingPunct="1">
              <a:lnSpc>
                <a:spcPct val="80000"/>
              </a:lnSpc>
              <a:defRPr/>
            </a:pPr>
            <a:r>
              <a:rPr lang="en-US" b="0" i="0" dirty="0">
                <a:solidFill>
                  <a:srgbClr val="01103A"/>
                </a:solidFill>
                <a:effectLst/>
                <a:latin typeface="arial" panose="020B0604020202020204" pitchFamily="34" charset="0"/>
              </a:rPr>
              <a:t>3.  And when we rise again with eternal life, it will be our joy and privilege to sing the praises of our God through eternal ages.</a:t>
            </a:r>
          </a:p>
          <a:p>
            <a:pPr marL="274320" indent="-274320" eaLnBrk="1" hangingPunct="1">
              <a:lnSpc>
                <a:spcPct val="80000"/>
              </a:lnSpc>
              <a:defRPr/>
            </a:pPr>
            <a:r>
              <a:rPr lang="en-US" b="0" i="0" dirty="0">
                <a:solidFill>
                  <a:srgbClr val="01103A"/>
                </a:solidFill>
                <a:effectLst/>
                <a:latin typeface="arial" panose="020B0604020202020204" pitchFamily="34" charset="0"/>
              </a:rPr>
              <a:t>4.  And so we circle back to the title of our lesson today: Worship that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i="0" dirty="0">
                <a:solidFill>
                  <a:srgbClr val="555555"/>
                </a:solidFill>
                <a:effectLst/>
                <a:latin typeface="pt sans" panose="020F0502020204030204" pitchFamily="34" charset="0"/>
              </a:rPr>
              <a:t>1.  The word worship comes from an old English word that contains the ideas of honor and worth. </a:t>
            </a:r>
          </a:p>
          <a:p>
            <a:pPr marL="274320" indent="-274320"/>
            <a:r>
              <a:rPr lang="en-US" b="0" i="0" dirty="0">
                <a:solidFill>
                  <a:srgbClr val="555555"/>
                </a:solidFill>
                <a:effectLst/>
                <a:latin typeface="pt sans" panose="020F0502020204030204" pitchFamily="34" charset="0"/>
              </a:rPr>
              <a:t>2.  When we worship God, we’re honoring Him. We’re recognizing His value. </a:t>
            </a:r>
          </a:p>
          <a:p>
            <a:pPr marL="274320" indent="-274320"/>
            <a:r>
              <a:rPr lang="en-US" b="0" i="0" dirty="0">
                <a:solidFill>
                  <a:srgbClr val="555555"/>
                </a:solidFill>
                <a:effectLst/>
                <a:latin typeface="pt sans" panose="020F0502020204030204" pitchFamily="34" charset="0"/>
              </a:rPr>
              <a:t>3.  Like the angels in heaven, all true worshipers say, “You are worthy, our Lord and God, to receive glory and honor and power” (Rev. 4:11).</a:t>
            </a:r>
            <a:endParaRPr lang="en-US" b="0" i="0" dirty="0">
              <a:solidFill>
                <a:srgbClr val="666666"/>
              </a:solidFill>
              <a:effectLst/>
              <a:latin typeface="DDG_ProximaNova"/>
            </a:endParaRPr>
          </a:p>
          <a:p>
            <a:pPr marL="274320" indent="-274320"/>
            <a:r>
              <a:rPr lang="en-US" b="0" i="0" dirty="0">
                <a:solidFill>
                  <a:srgbClr val="666666"/>
                </a:solidFill>
                <a:effectLst/>
                <a:latin typeface="DDG_ProximaNova"/>
              </a:rPr>
              <a:t>4.  The American Heritage Dictionary defines worship as follows.</a:t>
            </a:r>
          </a:p>
          <a:p>
            <a:pPr marL="731520" lvl="2" indent="-274320" algn="l" fontAlgn="base"/>
            <a:r>
              <a:rPr lang="en-US" b="1" i="0" dirty="0">
                <a:solidFill>
                  <a:srgbClr val="000000"/>
                </a:solidFill>
                <a:effectLst/>
                <a:latin typeface="arial,sans-serif"/>
              </a:rPr>
              <a:t>1.a. </a:t>
            </a:r>
            <a:r>
              <a:rPr lang="en-US" b="0" i="0" dirty="0">
                <a:solidFill>
                  <a:srgbClr val="000000"/>
                </a:solidFill>
                <a:effectLst/>
                <a:latin typeface="Minion New"/>
              </a:rPr>
              <a:t>The reverent love and devotion accorded a deity, an idol, or a sacred object.</a:t>
            </a:r>
          </a:p>
          <a:p>
            <a:pPr marL="731520" lvl="2" indent="-274320" algn="l" fontAlgn="base"/>
            <a:r>
              <a:rPr lang="en-US" b="1" i="0" dirty="0">
                <a:solidFill>
                  <a:srgbClr val="000000"/>
                </a:solidFill>
                <a:effectLst/>
                <a:latin typeface="arial,sans-serif"/>
              </a:rPr>
              <a:t>1.b. </a:t>
            </a:r>
            <a:r>
              <a:rPr lang="en-US" b="0" i="0" dirty="0">
                <a:solidFill>
                  <a:srgbClr val="000000"/>
                </a:solidFill>
                <a:effectLst/>
                <a:latin typeface="Minion New"/>
              </a:rPr>
              <a:t>The ceremonies, prayers, or other religious forms by which this love is expressed: </a:t>
            </a:r>
          </a:p>
          <a:p>
            <a:pPr marL="731520" lvl="2" indent="-274320" algn="l" fontAlgn="base"/>
            <a:r>
              <a:rPr lang="en-US" b="1" i="0" dirty="0">
                <a:solidFill>
                  <a:srgbClr val="000000"/>
                </a:solidFill>
                <a:effectLst/>
                <a:latin typeface="arial,sans-serif"/>
              </a:rPr>
              <a:t>2. </a:t>
            </a:r>
            <a:r>
              <a:rPr lang="en-US" b="0" i="0" dirty="0">
                <a:solidFill>
                  <a:srgbClr val="000000"/>
                </a:solidFill>
                <a:effectLst/>
                <a:latin typeface="Minion New"/>
              </a:rPr>
              <a:t>Ardent admiration or love; adoration; e.g., </a:t>
            </a:r>
            <a:r>
              <a:rPr lang="en-US" b="0" i="0" dirty="0">
                <a:solidFill>
                  <a:srgbClr val="000000"/>
                </a:solidFill>
                <a:effectLst/>
                <a:latin typeface="Minion New Italic"/>
              </a:rPr>
              <a:t>the worship of celebrities.</a:t>
            </a:r>
            <a:endParaRPr lang="en-US" b="0" i="0" dirty="0">
              <a:solidFill>
                <a:srgbClr val="000000"/>
              </a:solidFill>
              <a:effectLst/>
              <a:latin typeface="Minion New"/>
            </a:endParaRPr>
          </a:p>
          <a:p>
            <a:pPr marL="274320" indent="-274320"/>
            <a:r>
              <a:rPr lang="en-US" dirty="0"/>
              <a:t>5. The SDA Bible Dictionary gives this helpful definition:</a:t>
            </a:r>
          </a:p>
          <a:p>
            <a:pPr marL="731520" lvl="1" indent="-274320"/>
            <a:r>
              <a:rPr lang="en-US" dirty="0"/>
              <a:t>The attitude of humility, reverence, honor, devotion, and adoration that properly mark the relationship of created beings to their Creator, especially in His presence.</a:t>
            </a:r>
          </a:p>
          <a:p>
            <a:pPr marL="274320" indent="-274320"/>
            <a:r>
              <a:rPr lang="en-US" dirty="0"/>
              <a:t>6.  So we can see worship as an act of bowing our hearts, and at times our heads and our knees, in the presence of God and surrendering our hearts and our lives to Him as our Creator and Redeemer, expressing our love, and praise, and honor, and adoration for who He is and what He has done.</a:t>
            </a:r>
          </a:p>
          <a:p>
            <a:pPr marL="274320" indent="-274320"/>
            <a:r>
              <a:rPr lang="en-US" dirty="0"/>
              <a:t>7.  Corporate worship is when we do this together as believers, meeting together on the Sabbath.</a:t>
            </a:r>
          </a:p>
          <a:p>
            <a:pPr marL="274320" indent="-274320"/>
            <a:r>
              <a:rPr lang="en-US" dirty="0"/>
              <a:t>8.  Individual worship is when we do this in our private devotional life in meditation upon the Word and especially communing with God in prayer.</a:t>
            </a:r>
          </a:p>
          <a:p>
            <a:pPr marL="274320" indent="-274320"/>
            <a:r>
              <a:rPr lang="en-US" dirty="0"/>
              <a:t>9.  Both corporate and individual worship are essential disciplines in the Christian life that build our relationship with the Lord and make us useful in His service.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B3:</a:t>
            </a:r>
          </a:p>
          <a:p>
            <a:pPr marL="274320" indent="-274320"/>
            <a:r>
              <a:rPr lang="en-US" dirty="0"/>
              <a:t>1.  Singing a new song can be a challenge for those who cannot read music.</a:t>
            </a:r>
          </a:p>
          <a:p>
            <a:pPr marL="274320" indent="-274320"/>
            <a:r>
              <a:rPr lang="en-US" dirty="0"/>
              <a:t>2.  Writing a new song can be an even greater challenge.</a:t>
            </a:r>
          </a:p>
          <a:p>
            <a:pPr marL="274320" indent="-274320"/>
            <a:r>
              <a:rPr lang="en-US" dirty="0"/>
              <a:t>3.  Generally speaking, we enjoy singing the hymns that we know, not the new ones that we’ve never heard before and that we struggle to sing.</a:t>
            </a:r>
          </a:p>
          <a:p>
            <a:pPr marL="274320" indent="-274320"/>
            <a:r>
              <a:rPr lang="en-US" dirty="0"/>
              <a:t>4.  So maybe we can understand this in a more figurative way.</a:t>
            </a:r>
          </a:p>
          <a:p>
            <a:pPr marL="274320" indent="-274320"/>
            <a:r>
              <a:rPr lang="en-US" dirty="0"/>
              <a:t>5.  Maybe it’s a call for us to have a deeper and more meaningful experience with the Lord and find new reasons to praise Him.</a:t>
            </a:r>
          </a:p>
          <a:p>
            <a:pPr marL="274320" indent="-274320"/>
            <a:r>
              <a:rPr lang="en-US" dirty="0"/>
              <a:t>6.  Answers to prayer may be a good time for a new song from the heart.</a:t>
            </a:r>
          </a:p>
          <a:p>
            <a:pPr marL="274320" indent="-274320"/>
            <a:r>
              <a:rPr lang="en-US" dirty="0"/>
              <a:t>7.  Forgiveness of sin or victory over sin may be a good time for a new song.</a:t>
            </a:r>
          </a:p>
          <a:p>
            <a:pPr marL="274320" indent="-274320"/>
            <a:r>
              <a:rPr lang="en-US" dirty="0"/>
              <a:t>8.  Appreciation for the ultimate deliverance offered us in Christ may illicit an new song from your heart.</a:t>
            </a:r>
          </a:p>
          <a:p>
            <a:pPr marL="274320" indent="-274320"/>
            <a:r>
              <a:rPr lang="en-US" dirty="0"/>
              <a:t>9.  It may not be very poetic; it may not be sung out loud; but it must express a deeper appreciation for the goodness and grace of God.</a:t>
            </a:r>
          </a:p>
          <a:p>
            <a:pPr marL="274320" indent="-274320"/>
            <a:r>
              <a:rPr lang="en-US" dirty="0"/>
              <a:t>10. Or maybe it’s a call to be open to new songs or hymns we don’t have in our hymnal but that express new insights into the grace of God.</a:t>
            </a:r>
          </a:p>
          <a:p>
            <a:pPr marL="274320" indent="-274320"/>
            <a:r>
              <a:rPr lang="en-US" dirty="0"/>
              <a:t>11. One that comes to my mind is the modern hymn “In Christ Alone.”</a:t>
            </a:r>
          </a:p>
          <a:p>
            <a:pPr marL="274320" indent="-274320"/>
            <a:r>
              <a:rPr lang="en-US" dirty="0"/>
              <a:t>12. This is a beautifully written hymn with worship-appropriate music and rich harmony that stirs the heart and gives glory to God.  </a:t>
            </a:r>
          </a:p>
          <a:p>
            <a:pPr marL="274320" indent="-274320"/>
            <a:r>
              <a:rPr lang="en-US" dirty="0"/>
              <a:t>13. I wish it were in our hymnal.</a:t>
            </a:r>
          </a:p>
          <a:p>
            <a:pPr marL="274320" indent="-274320"/>
            <a:r>
              <a:rPr lang="en-US" dirty="0"/>
              <a:t>14. So maybe this is a challenge to be open to new Christian hymns and worship songs through which we can express new reasons for praise to God.</a:t>
            </a:r>
          </a:p>
          <a:p>
            <a:pPr marL="274320" indent="-274320"/>
            <a:r>
              <a:rPr lang="en-US" dirty="0"/>
              <a:t>15. Or could it be that this is a call to find new meaning and appreciation in the old hymns we love.</a:t>
            </a:r>
          </a:p>
          <a:p>
            <a:pPr marL="274320" indent="-274320"/>
            <a:r>
              <a:rPr lang="en-US" dirty="0"/>
              <a:t>16. Sing the old songs with a new appreciation.</a:t>
            </a:r>
          </a:p>
          <a:p>
            <a:pPr marL="274320" indent="-274320"/>
            <a:r>
              <a:rPr lang="en-US" dirty="0"/>
              <a:t>17. It is easy to fall into the rut of singing the words we know without allowing them to really impact our appreciation for what they say.</a:t>
            </a:r>
          </a:p>
          <a:p>
            <a:pPr marL="274320" indent="-274320"/>
            <a:r>
              <a:rPr lang="en-US" dirty="0"/>
              <a:t>18. So we can continue to sing the hymns we love, but sing them from the heart, focus on their meaning, make the words personal.</a:t>
            </a:r>
          </a:p>
          <a:p>
            <a:pPr marL="731520" lvl="1" indent="-274320"/>
            <a:r>
              <a:rPr lang="en-US" dirty="0"/>
              <a:t>“Amazing grace, how sweet the sound, that saved a wretch like </a:t>
            </a:r>
            <a:r>
              <a:rPr lang="en-US" b="1" dirty="0"/>
              <a:t>me</a:t>
            </a:r>
            <a:r>
              <a:rPr lang="en-US" dirty="0"/>
              <a:t>.</a:t>
            </a:r>
          </a:p>
          <a:p>
            <a:pPr marL="731520" lvl="1" indent="-274320"/>
            <a:r>
              <a:rPr lang="en-US" dirty="0"/>
              <a:t>I once was lost but now am found, ‘twas blind but now I see.”</a:t>
            </a:r>
          </a:p>
          <a:p>
            <a:pPr marL="274320" indent="-274320"/>
            <a:r>
              <a:rPr lang="en-US" dirty="0"/>
              <a:t>19. A “new song” can be a new expression of our love and appreciation for what God has done for us.</a:t>
            </a:r>
          </a:p>
          <a:p>
            <a:pPr marL="274320" indent="-274320"/>
            <a:endParaRPr lang="en-US" dirty="0"/>
          </a:p>
          <a:p>
            <a:pPr marL="274320" indent="-274320"/>
            <a:r>
              <a:rPr lang="en-US" b="1" dirty="0"/>
              <a:t>B4:</a:t>
            </a:r>
          </a:p>
          <a:p>
            <a:pPr marL="274320" indent="-274320"/>
            <a:r>
              <a:rPr lang="en-US" dirty="0"/>
              <a:t>[See notes on linked slide.]</a:t>
            </a:r>
          </a:p>
          <a:p>
            <a:pPr marL="274320" indent="-274320"/>
            <a:endParaRPr lang="en-US" dirty="0"/>
          </a:p>
          <a:p>
            <a:pPr marL="274320" indent="-274320"/>
            <a:r>
              <a:rPr lang="en-US" b="1" dirty="0"/>
              <a:t>B5:</a:t>
            </a:r>
          </a:p>
          <a:p>
            <a:pPr marL="274320" indent="-274320"/>
            <a:r>
              <a:rPr lang="en-US" dirty="0"/>
              <a:t>[See notes on linked slide.]</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indent="-274320"/>
            <a:r>
              <a:rPr lang="en-US" dirty="0"/>
              <a:t>1.  Our worship in prayer is preceded by a time of open sharing of prayer requests and testimonies of praise.</a:t>
            </a:r>
          </a:p>
          <a:p>
            <a:pPr marL="274320" indent="-274320"/>
            <a:r>
              <a:rPr lang="en-US" dirty="0"/>
              <a:t>2.  Prayer requests often include prayers for family and friends particularly family members that need the Lord.</a:t>
            </a:r>
          </a:p>
          <a:p>
            <a:pPr marL="274320" indent="-274320"/>
            <a:r>
              <a:rPr lang="en-US" dirty="0"/>
              <a:t>3.  Our prayer time should also include prayers for our community and our outreach efforts to reach the lost.</a:t>
            </a:r>
          </a:p>
          <a:p>
            <a:pPr marL="274320" indent="-274320"/>
            <a:r>
              <a:rPr lang="en-US" dirty="0"/>
              <a:t>4.  Our prayers at worship should also include the mission of the worldwide church in its outreach efforts to complete the great commission.</a:t>
            </a:r>
          </a:p>
          <a:p>
            <a:pPr marL="274320" indent="-274320"/>
            <a:r>
              <a:rPr lang="en-US" dirty="0"/>
              <a:t>5.  Our giving of tithes and offerings invests in God’s work around the world.</a:t>
            </a:r>
          </a:p>
          <a:p>
            <a:pPr marL="274320" indent="-274320"/>
            <a:r>
              <a:rPr lang="en-US" dirty="0"/>
              <a:t>6.  Our mission offering in SS goes directly to mission extension.</a:t>
            </a:r>
          </a:p>
          <a:p>
            <a:pPr marL="274320" indent="-274320"/>
            <a:r>
              <a:rPr lang="en-US" dirty="0"/>
              <a:t>7.  Mission reports and Mission Spotlight encourages giving to evangelism and outreach.</a:t>
            </a:r>
          </a:p>
          <a:p>
            <a:pPr marL="274320" indent="-274320"/>
            <a:r>
              <a:rPr lang="en-US" dirty="0"/>
              <a:t>8.  Our sermons are often evangelistic in encouraging us to be a faithful witness for the Lord in our daily life and to get involved in making disciples for Jesus.</a:t>
            </a:r>
          </a:p>
          <a:p>
            <a:pPr marL="274320" indent="-274320"/>
            <a:r>
              <a:rPr lang="en-US" dirty="0"/>
              <a:t>9.  Right now our local community outreach is focused on our Discover Bible School that we are advertising on social media.</a:t>
            </a:r>
          </a:p>
          <a:p>
            <a:pPr marL="274320" indent="-274320"/>
            <a:r>
              <a:rPr lang="en-US" dirty="0"/>
              <a:t>10. We have about a dozen new Bible study interests as a result of this advertising.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12</a:t>
            </a:r>
          </a:p>
          <a:p>
            <a:r>
              <a:rPr lang="en-US" dirty="0"/>
              <a:t>Worship that Never Ends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134:1-3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a:bodyPr>
          <a:lstStyle/>
          <a:p>
            <a:r>
              <a:rPr lang="en-US" dirty="0"/>
              <a:t>[A Song of Ascents]  Come, bless the LORD, all you servants of the LORD, who stand by night in the house of the LORD! 2 Lift up your hands to the holy place and bless the LORD! 3 May the LORD bless you from Zion, he who made heaven and earth!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15:1-5 ESV</a:t>
            </a:r>
          </a:p>
        </p:txBody>
      </p:sp>
      <p:sp>
        <p:nvSpPr>
          <p:cNvPr id="3" name="Content Placeholder 2"/>
          <p:cNvSpPr>
            <a:spLocks noGrp="1"/>
          </p:cNvSpPr>
          <p:nvPr>
            <p:ph idx="1"/>
          </p:nvPr>
        </p:nvSpPr>
        <p:spPr>
          <a:xfrm>
            <a:off x="533400" y="1951037"/>
            <a:ext cx="7772400" cy="4449763"/>
          </a:xfrm>
        </p:spPr>
        <p:txBody>
          <a:bodyPr>
            <a:normAutofit fontScale="85000" lnSpcReduction="20000"/>
          </a:bodyPr>
          <a:lstStyle/>
          <a:p>
            <a:r>
              <a:rPr lang="en-US" dirty="0"/>
              <a:t>[A Psalm of David.] O LORD, who shall sojourn in your tent? Who shall dwell on your holy hill? 2 He who walks blamelessly and does what is right and speaks truth in his heart; 3 who does not slander with his tongue and does no evil to his neighbor, nor takes up a reproach against his friend; 4 in whose eyes a vile person is despised, but who honors those who fear the LORD; who swears to his own hurt and does not change; 5 who does not put out his money at interest and does not take a bribe against the innocent. He who does these things shall never be moved.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Psalm 24:3-6 ESV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fontScale="92500"/>
          </a:bodyPr>
          <a:lstStyle/>
          <a:p>
            <a:r>
              <a:rPr lang="en-US" dirty="0"/>
              <a:t>Who shall ascend the hill of the LORD? And who shall stand in his holy place? 4 He who has clean hands and a pure heart, who does not lift up his soul to what is false and does not swear deceitfully. 5 He will receive blessing from the LORD and righteousness from the God of his salvation. 6 Such is the generation of those who seek him, who seek the face of the God of Jacob.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96:2-3, 10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Sing to the LORD, bless his name; tell of his salvation from day to day. 3 Declare his glory among the nations, his marvelous works among all the peoples! ... 10 Say among the nations, "The LORD reigns! Yes, the world is established; it shall never be moved; he will judge the peoples with equity.“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Revelation 14:6-7 KJV</a:t>
            </a:r>
            <a:endParaRPr lang="en-US" dirty="0"/>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And I saw another angel fly in the midst of heaven, having the everlasting gospel to preach unto them that dwell on the earth, and to every nation, and kindred, and tongue, and people, 7 Saying with a loud voice, Fear God, and give glory to him; for the hour of his judgment is come: and worship him that made heaven, and earth, and the sea, and the fountains of waters.</a:t>
            </a:r>
            <a:endParaRPr lang="en-US" dirty="0"/>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40:6-8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In sacrifice and offering you have not delighted, but you have given me an open ear. Burnt offering and sin offering you have not required. 7 Then I said, "Behold, I have come; in the scroll of the book it is written of me: 8 I delight to do your will, O my God; your law is within my heart.“   </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6678-B67B-4D6D-A65E-85EFBC34D843}"/>
              </a:ext>
            </a:extLst>
          </p:cNvPr>
          <p:cNvSpPr>
            <a:spLocks noGrp="1"/>
          </p:cNvSpPr>
          <p:nvPr>
            <p:ph type="title"/>
          </p:nvPr>
        </p:nvSpPr>
        <p:spPr/>
        <p:txBody>
          <a:bodyPr/>
          <a:lstStyle/>
          <a:p>
            <a:r>
              <a:rPr lang="en-US" dirty="0">
                <a:effectLst/>
              </a:rPr>
              <a:t>Psalm 51:16-17 ESV</a:t>
            </a:r>
          </a:p>
        </p:txBody>
      </p:sp>
      <p:sp>
        <p:nvSpPr>
          <p:cNvPr id="3" name="Content Placeholder 2">
            <a:extLst>
              <a:ext uri="{FF2B5EF4-FFF2-40B4-BE49-F238E27FC236}">
                <a16:creationId xmlns:a16="http://schemas.microsoft.com/office/drawing/2014/main" id="{ED71EB38-08A0-408B-BB22-EDCEAF0AD2C1}"/>
              </a:ext>
            </a:extLst>
          </p:cNvPr>
          <p:cNvSpPr>
            <a:spLocks noGrp="1"/>
          </p:cNvSpPr>
          <p:nvPr>
            <p:ph idx="1"/>
          </p:nvPr>
        </p:nvSpPr>
        <p:spPr/>
        <p:txBody>
          <a:bodyPr>
            <a:normAutofit/>
          </a:bodyPr>
          <a:lstStyle/>
          <a:p>
            <a:r>
              <a:rPr lang="en-US" dirty="0">
                <a:effectLst/>
              </a:rPr>
              <a:t>For you will not delight in sacrifice, or I would give it; you will not be pleased with a burnt offering. </a:t>
            </a:r>
            <a:r>
              <a:rPr lang="en-US" baseline="30000" dirty="0">
                <a:effectLst/>
              </a:rPr>
              <a:t>17</a:t>
            </a:r>
            <a:r>
              <a:rPr lang="en-US" dirty="0">
                <a:effectLst/>
              </a:rPr>
              <a:t> The sacrifices of God are a broken spirit; a broken and contrite heart, O God, you will not despise.  [</a:t>
            </a:r>
            <a:r>
              <a:rPr lang="en-US" dirty="0">
                <a:effectLst/>
                <a:hlinkClick r:id="rId3" action="ppaction://hlinksldjump"/>
              </a:rPr>
              <a:t>R</a:t>
            </a:r>
            <a:r>
              <a:rPr lang="en-US" dirty="0">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158131"/>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26C2-B902-4940-87B7-23C14CFFAC35}"/>
              </a:ext>
            </a:extLst>
          </p:cNvPr>
          <p:cNvSpPr>
            <a:spLocks noGrp="1"/>
          </p:cNvSpPr>
          <p:nvPr>
            <p:ph type="title"/>
          </p:nvPr>
        </p:nvSpPr>
        <p:spPr/>
        <p:txBody>
          <a:bodyPr/>
          <a:lstStyle/>
          <a:p>
            <a:r>
              <a:rPr lang="en-US" dirty="0"/>
              <a:t>Romans 12:1-2 ESV</a:t>
            </a:r>
          </a:p>
        </p:txBody>
      </p:sp>
      <p:sp>
        <p:nvSpPr>
          <p:cNvPr id="3" name="Content Placeholder 2">
            <a:extLst>
              <a:ext uri="{FF2B5EF4-FFF2-40B4-BE49-F238E27FC236}">
                <a16:creationId xmlns:a16="http://schemas.microsoft.com/office/drawing/2014/main" id="{82F95415-ED92-4B5B-A698-252A177826FD}"/>
              </a:ext>
            </a:extLst>
          </p:cNvPr>
          <p:cNvSpPr>
            <a:spLocks noGrp="1"/>
          </p:cNvSpPr>
          <p:nvPr>
            <p:ph idx="1"/>
          </p:nvPr>
        </p:nvSpPr>
        <p:spPr>
          <a:xfrm>
            <a:off x="533400" y="1722438"/>
            <a:ext cx="7772400" cy="4343400"/>
          </a:xfrm>
        </p:spPr>
        <p:txBody>
          <a:bodyPr>
            <a:normAutofit lnSpcReduction="10000"/>
          </a:bodyPr>
          <a:lstStyle/>
          <a:p>
            <a:r>
              <a:rPr lang="en-US" dirty="0"/>
              <a:t>I appeal to you therefore, brothers, by the mercies of God, to present your bodies as a living sacrifice, holy and acceptable to God, which is your spiritual worship. 2 Do not be conformed to this world, but be transformed by the renewal of your mind, that by testing you may discern what is the will of God, what is good and acceptable and perfect.  [</a:t>
            </a:r>
            <a:r>
              <a:rPr lang="en-US" dirty="0">
                <a:hlinkClick r:id="rId3" action="ppaction://hlinksldjump"/>
              </a:rPr>
              <a:t>R</a:t>
            </a:r>
            <a:r>
              <a:rPr lang="en-US" dirty="0"/>
              <a:t>]</a:t>
            </a:r>
          </a:p>
        </p:txBody>
      </p:sp>
    </p:spTree>
    <p:extLst>
      <p:ext uri="{BB962C8B-B14F-4D97-AF65-F5344CB8AC3E}">
        <p14:creationId xmlns:p14="http://schemas.microsoft.com/office/powerpoint/2010/main" val="1239755023"/>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104:33 NKJV</a:t>
            </a:r>
          </a:p>
        </p:txBody>
      </p:sp>
      <p:sp>
        <p:nvSpPr>
          <p:cNvPr id="3" name="Content Placeholder 2"/>
          <p:cNvSpPr>
            <a:spLocks noGrp="1"/>
          </p:cNvSpPr>
          <p:nvPr>
            <p:ph idx="1"/>
          </p:nvPr>
        </p:nvSpPr>
        <p:spPr/>
        <p:txBody>
          <a:bodyPr>
            <a:normAutofit fontScale="85000" lnSpcReduction="20000"/>
          </a:bodyPr>
          <a:lstStyle/>
          <a:p>
            <a:r>
              <a:rPr lang="en-US" dirty="0"/>
              <a:t>I will sing to the LORD as long as I live; I will sing praise to my God while I have my being.</a:t>
            </a:r>
          </a:p>
          <a:p>
            <a:r>
              <a:rPr lang="en-US" dirty="0"/>
              <a:t>In this memory text, what form of poetry is the psalmist using?</a:t>
            </a:r>
          </a:p>
          <a:p>
            <a:r>
              <a:rPr lang="en-US" dirty="0"/>
              <a:t>For how long does the psalmist anticipate singing praises to the Lord?</a:t>
            </a:r>
          </a:p>
          <a:p>
            <a:r>
              <a:rPr lang="en-US" dirty="0"/>
              <a:t>What about our commitment to the Lord?  How long do you anticipate singing praise to the Lord? </a:t>
            </a:r>
          </a:p>
          <a:p>
            <a:r>
              <a:rPr lang="en-US" dirty="0"/>
              <a:t>What comes after the last breath for those who love the Lord?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85000" lnSpcReduction="10000"/>
          </a:bodyPr>
          <a:lstStyle/>
          <a:p>
            <a:r>
              <a:rPr lang="en-US" dirty="0"/>
              <a:t>The psalms in our lesson this week focus on worshipping God and give us some insights into the attitudes and actions that are appropriate in true worship.  These psalms challenge us to be faithful in both corporate and individual worship that God may be glorified and we may be blessed.</a:t>
            </a:r>
          </a:p>
          <a:p>
            <a:pPr lvl="1"/>
            <a:r>
              <a:rPr lang="en-US" dirty="0"/>
              <a:t>Worship and Worshipers</a:t>
            </a:r>
          </a:p>
          <a:p>
            <a:pPr lvl="1"/>
            <a:r>
              <a:rPr lang="en-US" dirty="0"/>
              <a:t>Worship as Evangelism</a:t>
            </a:r>
          </a:p>
          <a:p>
            <a:pPr lvl="1"/>
            <a:r>
              <a:rPr lang="en-US" dirty="0"/>
              <a:t>Worship as More than Sacrifice</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 and Worshipers</a:t>
            </a:r>
          </a:p>
        </p:txBody>
      </p:sp>
      <p:sp>
        <p:nvSpPr>
          <p:cNvPr id="3" name="Content Placeholder 2"/>
          <p:cNvSpPr>
            <a:spLocks noGrp="1"/>
          </p:cNvSpPr>
          <p:nvPr>
            <p:ph idx="1"/>
          </p:nvPr>
        </p:nvSpPr>
        <p:spPr>
          <a:xfrm>
            <a:off x="3505200" y="1676400"/>
            <a:ext cx="5562600" cy="5029200"/>
          </a:xfrm>
        </p:spPr>
        <p:txBody>
          <a:bodyPr>
            <a:normAutofit fontScale="85000" lnSpcReduction="20000"/>
          </a:bodyPr>
          <a:lstStyle/>
          <a:p>
            <a:r>
              <a:rPr lang="en-US" dirty="0"/>
              <a:t>What is worship?  How would you define it?</a:t>
            </a:r>
          </a:p>
          <a:p>
            <a:r>
              <a:rPr lang="en-US" dirty="0"/>
              <a:t>What insight to worship does Ps 134 give us? (</a:t>
            </a:r>
            <a:r>
              <a:rPr lang="en-US" dirty="0">
                <a:hlinkClick r:id="rId4" action="ppaction://hlinksldjump"/>
              </a:rPr>
              <a:t>Ps 134</a:t>
            </a:r>
            <a:r>
              <a:rPr lang="en-US" dirty="0"/>
              <a:t>)</a:t>
            </a:r>
          </a:p>
          <a:p>
            <a:r>
              <a:rPr lang="en-US" dirty="0"/>
              <a:t>Many of these very old psalms encourage us to sing a new song to the Lord.  What do you think that means?</a:t>
            </a:r>
          </a:p>
          <a:p>
            <a:r>
              <a:rPr lang="en-US" dirty="0"/>
              <a:t>What does Psalm 15 tell us about God’s expectations for those who worship Him? (</a:t>
            </a:r>
            <a:r>
              <a:rPr lang="en-US" dirty="0">
                <a:hlinkClick r:id="rId5" action="ppaction://hlinksldjump"/>
              </a:rPr>
              <a:t>Ps 15:1-5</a:t>
            </a:r>
            <a:r>
              <a:rPr lang="en-US" dirty="0"/>
              <a:t>)</a:t>
            </a:r>
          </a:p>
          <a:p>
            <a:r>
              <a:rPr lang="en-US" dirty="0"/>
              <a:t>What does Psalm 24 add to the qualification of those who would worship at the temple? (</a:t>
            </a:r>
            <a:r>
              <a:rPr lang="en-US" dirty="0">
                <a:hlinkClick r:id="rId6" action="ppaction://hlinksldjump"/>
              </a:rPr>
              <a:t>Ps 24:3-6</a:t>
            </a:r>
            <a:r>
              <a:rPr lang="en-US" dirty="0"/>
              <a:t>)</a:t>
            </a:r>
          </a:p>
          <a:p>
            <a:endParaRPr lang="en-US" dirty="0"/>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Worship as Evangelism</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lnSpcReduction="10000"/>
          </a:bodyPr>
          <a:lstStyle/>
          <a:p>
            <a:r>
              <a:rPr lang="en-US" dirty="0"/>
              <a:t>How does Psalm 96 describe God’s desire to see the truth about God proclaimed to the ends of the earth? (</a:t>
            </a:r>
            <a:r>
              <a:rPr lang="en-US" dirty="0">
                <a:hlinkClick r:id="rId4" action="ppaction://hlinksldjump"/>
              </a:rPr>
              <a:t>Ps 96:2-3,10</a:t>
            </a:r>
            <a:r>
              <a:rPr lang="en-US" dirty="0"/>
              <a:t>)</a:t>
            </a:r>
          </a:p>
          <a:p>
            <a:r>
              <a:rPr lang="en-US" dirty="0"/>
              <a:t>What elements in our own worship service can be considered evangelism in the sense of promoting outreach to the lost?</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Sacrifice</a:t>
            </a:r>
          </a:p>
        </p:txBody>
      </p:sp>
      <p:sp>
        <p:nvSpPr>
          <p:cNvPr id="3" name="Content Placeholder 2"/>
          <p:cNvSpPr>
            <a:spLocks noGrp="1"/>
          </p:cNvSpPr>
          <p:nvPr>
            <p:ph idx="1"/>
          </p:nvPr>
        </p:nvSpPr>
        <p:spPr>
          <a:xfrm>
            <a:off x="3505200" y="1676400"/>
            <a:ext cx="5562600" cy="5029200"/>
          </a:xfrm>
        </p:spPr>
        <p:txBody>
          <a:bodyPr>
            <a:normAutofit lnSpcReduction="10000"/>
          </a:bodyPr>
          <a:lstStyle/>
          <a:p>
            <a:r>
              <a:rPr lang="en-US" dirty="0"/>
              <a:t>What do some passages in the psalms have to say about sacrifices that are not pleasing to God?</a:t>
            </a:r>
          </a:p>
          <a:p>
            <a:pPr lvl="1"/>
            <a:r>
              <a:rPr lang="en-US" dirty="0">
                <a:hlinkClick r:id="rId4" action="ppaction://hlinksldjump"/>
              </a:rPr>
              <a:t>Ps 40:6-8</a:t>
            </a:r>
          </a:p>
          <a:p>
            <a:pPr lvl="1"/>
            <a:r>
              <a:rPr lang="en-US" dirty="0">
                <a:hlinkClick r:id="rId4" action="ppaction://hlinksldjump"/>
              </a:rPr>
              <a:t>Ps 51:16-19</a:t>
            </a:r>
            <a:endParaRPr lang="en-US" dirty="0"/>
          </a:p>
          <a:p>
            <a:r>
              <a:rPr lang="en-US" dirty="0"/>
              <a:t>What sacrifice did the apostle Paul admonish us, as Christians, to give to the Lord? (</a:t>
            </a:r>
            <a:r>
              <a:rPr lang="en-US" dirty="0">
                <a:hlinkClick r:id="rId5" action="ppaction://hlinksldjump"/>
              </a:rPr>
              <a:t>Rom 12:1-2</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00200"/>
            <a:ext cx="5638800" cy="5257800"/>
          </a:xfrm>
        </p:spPr>
        <p:txBody>
          <a:bodyPr>
            <a:normAutofit fontScale="70000" lnSpcReduction="20000"/>
          </a:bodyPr>
          <a:lstStyle/>
          <a:p>
            <a:r>
              <a:rPr lang="en-US" dirty="0"/>
              <a:t>Worship is a recurring theme in the book of Psalms.</a:t>
            </a:r>
          </a:p>
          <a:p>
            <a:r>
              <a:rPr lang="en-US" dirty="0"/>
              <a:t>Worship, involves both our attitude and our actions: it is the attitude of reverence and adoration, as well as the action of humble, loving service to the God who is worthy.</a:t>
            </a:r>
          </a:p>
          <a:p>
            <a:r>
              <a:rPr lang="en-US" dirty="0"/>
              <a:t>Ps 134 is a very short psalm that calls us as servants to bless or praise the Lord in a corporate setting and ends with the Lord’s blessing coming back to us in response.</a:t>
            </a:r>
          </a:p>
          <a:p>
            <a:r>
              <a:rPr lang="en-US" dirty="0"/>
              <a:t>Ps 15 is the opening gatekeeper psalm which seeks to question the character of those who would enter the sanctuary to worship.</a:t>
            </a:r>
          </a:p>
          <a:p>
            <a:r>
              <a:rPr lang="en-US" dirty="0"/>
              <a:t>David gives 10 characteristics of acceptable worshipers, which echo the Ten Commandments in defining righteousness in the lives of believers.</a:t>
            </a:r>
          </a:p>
          <a:p>
            <a:endParaRPr lang="en-US" dirty="0"/>
          </a:p>
          <a:p>
            <a:endParaRPr 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Ps 24 is the ending gatekeeper psalm that asks similar questions of those who would worship and answers with additional characteristics of acceptable worshippers based on the commandments.</a:t>
            </a:r>
          </a:p>
          <a:p>
            <a:r>
              <a:rPr lang="en-US" dirty="0"/>
              <a:t>These psalms challenge us to examine our lives and confess our sins before we come to worship.</a:t>
            </a:r>
          </a:p>
          <a:p>
            <a:r>
              <a:rPr lang="en-US" dirty="0"/>
              <a:t>Jesus also taught that we should be reconciled to our brethren before we come and offer our gift at worship.</a:t>
            </a:r>
          </a:p>
          <a:p>
            <a:r>
              <a:rPr lang="en-US" dirty="0"/>
              <a:t>Ps 96 includes evangelism in corporate worship and contains some of the same elements as the first angel’s message of Revelation 14.</a:t>
            </a:r>
          </a:p>
          <a:p>
            <a:r>
              <a:rPr lang="en-US" dirty="0"/>
              <a:t>Our worship also needs to be faithful to God’s call to make disciples for Christ.</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Several psalms indicate that God is not as interested in sacrifices as He is in a broken  spirit and a broken and contrite heart.</a:t>
            </a:r>
          </a:p>
          <a:p>
            <a:r>
              <a:rPr lang="en-US" dirty="0"/>
              <a:t>Rites, rituals, and forms do not impress Him; what goes on in our hearts does.</a:t>
            </a:r>
          </a:p>
          <a:p>
            <a:r>
              <a:rPr lang="en-US" dirty="0"/>
              <a:t>He is looking for those who will worship Him in spirit and truth.</a:t>
            </a:r>
          </a:p>
          <a:p>
            <a:r>
              <a:rPr lang="en-US" dirty="0"/>
              <a:t>Paul defines our spiritual worship as presenting our bodies to the Lord as a living sacrifice holy and acceptable to God. </a:t>
            </a:r>
          </a:p>
          <a:p>
            <a:r>
              <a:rPr lang="en-US" dirty="0"/>
              <a:t>As we surrender to the Lord, the Holy Spirit will renew our mind and conform us to the likeness of Jesus.</a:t>
            </a:r>
          </a:p>
          <a:p>
            <a:r>
              <a:rPr lang="en-US" dirty="0"/>
              <a:t>Seeing the importance of both individual and corporate worship, will you make worship a priority in your life, both daily and weekly?</a:t>
            </a:r>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1316930</TotalTime>
  <Words>5778</Words>
  <Application>Microsoft Office PowerPoint</Application>
  <PresentationFormat>On-screen Show (4:3)</PresentationFormat>
  <Paragraphs>353</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vt:lpstr>
      <vt:lpstr>Arial Rounded MT Bold</vt:lpstr>
      <vt:lpstr>arial,sans-serif</vt:lpstr>
      <vt:lpstr>Calibri</vt:lpstr>
      <vt:lpstr>DDG_ProximaNova</vt:lpstr>
      <vt:lpstr>Minion New</vt:lpstr>
      <vt:lpstr>Minion New Italic</vt:lpstr>
      <vt:lpstr>pt sans</vt:lpstr>
      <vt:lpstr>2_Default Design</vt:lpstr>
      <vt:lpstr>Default Design</vt:lpstr>
      <vt:lpstr>Psalms</vt:lpstr>
      <vt:lpstr>Memory Text Psalm 104:33 NKJV</vt:lpstr>
      <vt:lpstr>Overview</vt:lpstr>
      <vt:lpstr>Worship and Worshipers</vt:lpstr>
      <vt:lpstr>Worship as Evangelism</vt:lpstr>
      <vt:lpstr>More than Sacrifice</vt:lpstr>
      <vt:lpstr>Summary</vt:lpstr>
      <vt:lpstr>Summary</vt:lpstr>
      <vt:lpstr>Summary</vt:lpstr>
      <vt:lpstr>PowerPoint Presentation</vt:lpstr>
      <vt:lpstr>Psalm 134:1-3 ESV</vt:lpstr>
      <vt:lpstr>Psalm 15:1-5 ESV</vt:lpstr>
      <vt:lpstr>Psalm 24:3-6 ESV</vt:lpstr>
      <vt:lpstr>Psalm 96:2-3, 10 ESV</vt:lpstr>
      <vt:lpstr>Revelation 14:6-7 KJV</vt:lpstr>
      <vt:lpstr>Psalm 40:6-8 ESV</vt:lpstr>
      <vt:lpstr>Psalm 51:16-17 ESV</vt:lpstr>
      <vt:lpstr>Romans 12:1-2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12: Worship that Never Ends</dc:title>
  <dc:subject>Psalms</dc:subject>
  <dc:creator>Kenneth J. McNulty</dc:creator>
  <cp:lastModifiedBy>Kenneth McNulty</cp:lastModifiedBy>
  <cp:revision>22380</cp:revision>
  <cp:lastPrinted>2016-06-03T16:02:10Z</cp:lastPrinted>
  <dcterms:created xsi:type="dcterms:W3CDTF">2005-09-30T23:50:48Z</dcterms:created>
  <dcterms:modified xsi:type="dcterms:W3CDTF">2024-03-23T01:27:42Z</dcterms:modified>
  <cp:category>Bible Book</cp:category>
</cp:coreProperties>
</file>