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Lst>
  <p:notesMasterIdLst>
    <p:notesMasterId r:id="rId20"/>
  </p:notesMasterIdLst>
  <p:handoutMasterIdLst>
    <p:handoutMasterId r:id="rId21"/>
  </p:handoutMasterIdLst>
  <p:sldIdLst>
    <p:sldId id="2889" r:id="rId3"/>
    <p:sldId id="2110" r:id="rId4"/>
    <p:sldId id="3067" r:id="rId5"/>
    <p:sldId id="1978" r:id="rId6"/>
    <p:sldId id="3119" r:id="rId7"/>
    <p:sldId id="2845" r:id="rId8"/>
    <p:sldId id="2914" r:id="rId9"/>
    <p:sldId id="3126" r:id="rId10"/>
    <p:sldId id="2915" r:id="rId11"/>
    <p:sldId id="3118" r:id="rId12"/>
    <p:sldId id="2949" r:id="rId13"/>
    <p:sldId id="1855" r:id="rId14"/>
    <p:sldId id="2999" r:id="rId15"/>
    <p:sldId id="2029" r:id="rId16"/>
    <p:sldId id="3128" r:id="rId17"/>
    <p:sldId id="629" r:id="rId18"/>
    <p:sldId id="2913" r:id="rId19"/>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30" autoAdjust="0"/>
    <p:restoredTop sz="61820" autoAdjust="0"/>
  </p:normalViewPr>
  <p:slideViewPr>
    <p:cSldViewPr>
      <p:cViewPr varScale="1">
        <p:scale>
          <a:sx n="52" d="100"/>
          <a:sy n="52" d="100"/>
        </p:scale>
        <p:origin x="1757" y="58"/>
      </p:cViewPr>
      <p:guideLst>
        <p:guide orient="horz" pos="2160"/>
        <p:guide pos="2880"/>
      </p:guideLst>
    </p:cSldViewPr>
  </p:slideViewPr>
  <p:outlineViewPr>
    <p:cViewPr>
      <p:scale>
        <a:sx n="33" d="100"/>
        <a:sy n="33" d="100"/>
      </p:scale>
      <p:origin x="0" y="-10930"/>
    </p:cViewPr>
  </p:outlineViewPr>
  <p:notesTextViewPr>
    <p:cViewPr>
      <p:scale>
        <a:sx n="200" d="100"/>
        <a:sy n="200" d="100"/>
      </p:scale>
      <p:origin x="0" y="-5578"/>
    </p:cViewPr>
  </p:notesTextViewPr>
  <p:sorterViewPr>
    <p:cViewPr>
      <p:scale>
        <a:sx n="75" d="100"/>
        <a:sy n="75" d="100"/>
      </p:scale>
      <p:origin x="0" y="0"/>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3/29/2024</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a:t>
            </a:fld>
            <a:endParaRPr lang="en-US" dirty="0"/>
          </a:p>
        </p:txBody>
      </p:sp>
    </p:spTree>
    <p:extLst>
      <p:ext uri="{BB962C8B-B14F-4D97-AF65-F5344CB8AC3E}">
        <p14:creationId xmlns:p14="http://schemas.microsoft.com/office/powerpoint/2010/main" val="2288832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80000"/>
              </a:lnSpc>
            </a:pPr>
            <a:r>
              <a:rPr lang="en-US" b="1" dirty="0"/>
              <a:t>Q1: In addition to believers, what else is waiting for redemption at the return of the Lord?</a:t>
            </a:r>
          </a:p>
          <a:p>
            <a:pPr marL="274320" indent="-274320" eaLnBrk="1" hangingPunct="1">
              <a:lnSpc>
                <a:spcPct val="80000"/>
              </a:lnSpc>
            </a:pPr>
            <a:r>
              <a:rPr lang="en-US" b="0" dirty="0"/>
              <a:t>1.  As the apostle Paul describes it, the whole creation is groaning together under the curse of sin.</a:t>
            </a:r>
          </a:p>
          <a:p>
            <a:pPr marL="274320" indent="-274320" eaLnBrk="1" hangingPunct="1">
              <a:lnSpc>
                <a:spcPct val="80000"/>
              </a:lnSpc>
            </a:pPr>
            <a:r>
              <a:rPr lang="en-US" b="0" dirty="0"/>
              <a:t>2.  Eden was originally a place of love and life and peace and joy.</a:t>
            </a:r>
          </a:p>
          <a:p>
            <a:pPr marL="274320" indent="-274320" eaLnBrk="1" hangingPunct="1">
              <a:lnSpc>
                <a:spcPct val="80000"/>
              </a:lnSpc>
            </a:pPr>
            <a:r>
              <a:rPr lang="en-US" b="0" dirty="0"/>
              <a:t>3.  But when Adam and Eve sinned, God’s good creation was cursed.</a:t>
            </a:r>
          </a:p>
          <a:p>
            <a:pPr marL="274320" indent="-274320" eaLnBrk="1" hangingPunct="1">
              <a:lnSpc>
                <a:spcPct val="80000"/>
              </a:lnSpc>
            </a:pPr>
            <a:r>
              <a:rPr lang="en-US" b="0" dirty="0"/>
              <a:t>4.  Under the curse, it would take the sweat of Adam’s brow to fight the thorns and thistles.</a:t>
            </a:r>
          </a:p>
          <a:p>
            <a:pPr marL="274320" indent="-274320" eaLnBrk="1" hangingPunct="1">
              <a:lnSpc>
                <a:spcPct val="80000"/>
              </a:lnSpc>
            </a:pPr>
            <a:r>
              <a:rPr lang="en-US" b="0" dirty="0"/>
              <a:t>5.  Instead of life, there was the sentence of death, instead of love, contention and strife, instead of peace, fear, and instead of joy, sorrow and tears.</a:t>
            </a:r>
          </a:p>
          <a:p>
            <a:pPr marL="274320" indent="-274320" eaLnBrk="1" hangingPunct="1">
              <a:lnSpc>
                <a:spcPct val="80000"/>
              </a:lnSpc>
            </a:pPr>
            <a:r>
              <a:rPr lang="en-US" b="0" dirty="0"/>
              <a:t>6.  The whole creation was cursed and has since been groaning as if in labor looking for redemption.</a:t>
            </a:r>
          </a:p>
          <a:p>
            <a:pPr marL="274320" indent="-274320" eaLnBrk="1" hangingPunct="1">
              <a:lnSpc>
                <a:spcPct val="80000"/>
              </a:lnSpc>
            </a:pPr>
            <a:endParaRPr lang="en-US" b="0" dirty="0"/>
          </a:p>
          <a:p>
            <a:pPr marL="274320" indent="-274320" eaLnBrk="1" hangingPunct="1">
              <a:lnSpc>
                <a:spcPct val="80000"/>
              </a:lnSpc>
            </a:pPr>
            <a:r>
              <a:rPr lang="en-US" b="1" dirty="0"/>
              <a:t>Q2: Of course, fallen human beings are central to the curse.  What are we looking for as we also groan inwardly?</a:t>
            </a:r>
          </a:p>
          <a:p>
            <a:pPr marL="274320" indent="-274320" eaLnBrk="1" hangingPunct="1">
              <a:lnSpc>
                <a:spcPct val="80000"/>
              </a:lnSpc>
            </a:pPr>
            <a:r>
              <a:rPr lang="en-US" b="0" dirty="0"/>
              <a:t>1.  Paul says we look eagerly for the adoption as sons, the redemption of our bodies.</a:t>
            </a:r>
          </a:p>
          <a:p>
            <a:pPr marL="274320" indent="-274320" eaLnBrk="1" hangingPunct="1">
              <a:lnSpc>
                <a:spcPct val="80000"/>
              </a:lnSpc>
            </a:pPr>
            <a:r>
              <a:rPr lang="en-US" b="0" dirty="0"/>
              <a:t>2.  When do we receive the adoption as sons?</a:t>
            </a:r>
          </a:p>
          <a:p>
            <a:pPr marL="274320" indent="-274320" eaLnBrk="1" hangingPunct="1">
              <a:lnSpc>
                <a:spcPct val="80000"/>
              </a:lnSpc>
            </a:pPr>
            <a:r>
              <a:rPr lang="en-US" b="0" dirty="0"/>
              <a:t>3.  When we trust Jesus as our Savior and Lord.</a:t>
            </a:r>
          </a:p>
          <a:p>
            <a:pPr marL="274320" indent="-274320" eaLnBrk="1" hangingPunct="1">
              <a:lnSpc>
                <a:spcPct val="80000"/>
              </a:lnSpc>
            </a:pPr>
            <a:r>
              <a:rPr lang="en-US" b="0" dirty="0"/>
              <a:t>4.  Paul explains in Gal 4:4-6</a:t>
            </a:r>
          </a:p>
          <a:p>
            <a:pPr marL="274320" indent="-274320" eaLnBrk="1" hangingPunct="1">
              <a:lnSpc>
                <a:spcPct val="80000"/>
              </a:lnSpc>
            </a:pPr>
            <a:r>
              <a:rPr lang="en-US" b="1" dirty="0"/>
              <a:t>Galatians 4:4-6 ESV</a:t>
            </a:r>
            <a:r>
              <a:rPr lang="en-US" b="0" dirty="0"/>
              <a:t> - 4 But when the fullness of time had come, God sent forth his Son, born of woman, born under the law, 5 to redeem those who were under the law, so that we might receive adoption as sons. 6 And because you are sons, God has sent the Spirit of his Son into our hearts, crying, "Abba! Father!“</a:t>
            </a:r>
          </a:p>
          <a:p>
            <a:pPr marL="274320" indent="-274320" eaLnBrk="1" hangingPunct="1">
              <a:lnSpc>
                <a:spcPct val="80000"/>
              </a:lnSpc>
            </a:pPr>
            <a:r>
              <a:rPr lang="en-US" b="0" dirty="0"/>
              <a:t>5.  So we are adopted when we trust in Jesus and receive the HS which is our guarantee or downpayment on eternal life.</a:t>
            </a:r>
          </a:p>
          <a:p>
            <a:pPr marL="274320" indent="-274320" eaLnBrk="1" hangingPunct="1">
              <a:lnSpc>
                <a:spcPct val="80000"/>
              </a:lnSpc>
            </a:pPr>
            <a:r>
              <a:rPr lang="en-US" b="0" dirty="0"/>
              <a:t>6.  Here in Rom 8 Paul refers to believers as those who have the first fruits of the Spirit.</a:t>
            </a:r>
          </a:p>
          <a:p>
            <a:pPr marL="274320" indent="-274320" eaLnBrk="1" hangingPunct="1">
              <a:lnSpc>
                <a:spcPct val="80000"/>
              </a:lnSpc>
            </a:pPr>
            <a:endParaRPr lang="en-US" b="0" dirty="0"/>
          </a:p>
          <a:p>
            <a:pPr marL="274320" indent="-274320" eaLnBrk="1" hangingPunct="1">
              <a:lnSpc>
                <a:spcPct val="80000"/>
              </a:lnSpc>
            </a:pPr>
            <a:r>
              <a:rPr lang="en-US" b="1" dirty="0"/>
              <a:t>Q3: What are we still hoping for that we have not yet received?</a:t>
            </a:r>
          </a:p>
          <a:p>
            <a:pPr marL="274320" indent="-274320" eaLnBrk="1" hangingPunct="1">
              <a:lnSpc>
                <a:spcPct val="80000"/>
              </a:lnSpc>
            </a:pPr>
            <a:r>
              <a:rPr lang="en-US" b="0" dirty="0"/>
              <a:t>1.  We are still hoping for the redemption of our bodies.</a:t>
            </a:r>
          </a:p>
          <a:p>
            <a:pPr marL="274320" indent="-274320" eaLnBrk="1" hangingPunct="1">
              <a:lnSpc>
                <a:spcPct val="80000"/>
              </a:lnSpc>
            </a:pPr>
            <a:r>
              <a:rPr lang="en-US" b="0" dirty="0"/>
              <a:t>2.  Are you still hoping for that?</a:t>
            </a:r>
          </a:p>
          <a:p>
            <a:pPr marL="274320" indent="-274320" eaLnBrk="1" hangingPunct="1">
              <a:lnSpc>
                <a:spcPct val="80000"/>
              </a:lnSpc>
            </a:pPr>
            <a:r>
              <a:rPr lang="en-US" b="0" dirty="0"/>
              <a:t>3.  The older we get, the more we need it.</a:t>
            </a:r>
          </a:p>
          <a:p>
            <a:pPr marL="274320" indent="-274320" eaLnBrk="1" hangingPunct="1">
              <a:lnSpc>
                <a:spcPct val="80000"/>
              </a:lnSpc>
            </a:pPr>
            <a:r>
              <a:rPr lang="en-US" b="0" dirty="0"/>
              <a:t>4.  What a joy to be able to look forward to what Jesus will do for us at the resurrection.</a:t>
            </a:r>
          </a:p>
          <a:p>
            <a:pPr marL="274320" indent="-274320" eaLnBrk="1" hangingPunct="1">
              <a:lnSpc>
                <a:spcPct val="80000"/>
              </a:lnSpc>
            </a:pPr>
            <a:r>
              <a:rPr lang="en-US" b="1" dirty="0"/>
              <a:t>Philippians 3:21 KJV</a:t>
            </a:r>
            <a:r>
              <a:rPr lang="en-US" b="0" dirty="0"/>
              <a:t> - Who shall change our vile body, that it may be fashioned like unto his glorious body, according to the working whereby he is able even to subdue all things unto himself.</a:t>
            </a:r>
          </a:p>
          <a:p>
            <a:pPr marL="274320" indent="-274320" eaLnBrk="1" hangingPunct="1">
              <a:lnSpc>
                <a:spcPct val="80000"/>
              </a:lnSpc>
            </a:pPr>
            <a:r>
              <a:rPr lang="en-US" b="0" dirty="0"/>
              <a:t>5.  Paul says here in verse 24 that we were (past tense) saved in this hope, but we still hope for the future change that will occur at the resurrection.</a:t>
            </a:r>
          </a:p>
          <a:p>
            <a:pPr marL="274320" indent="-274320" eaLnBrk="1" hangingPunct="1">
              <a:lnSpc>
                <a:spcPct val="80000"/>
              </a:lnSpc>
            </a:pPr>
            <a:r>
              <a:rPr lang="en-US" b="0" dirty="0"/>
              <a:t>6.  But because we are confident in the promises of God, we wait for the redemption of our bodies with patience.</a:t>
            </a:r>
          </a:p>
          <a:p>
            <a:pPr marL="274320" indent="-274320" eaLnBrk="1" hangingPunct="1">
              <a:lnSpc>
                <a:spcPct val="80000"/>
              </a:lnSpc>
            </a:pPr>
            <a:r>
              <a:rPr lang="en-US" b="0" dirty="0"/>
              <a:t>7.  The Greek for patience here is </a:t>
            </a:r>
            <a:r>
              <a:rPr lang="en-US" b="0" i="1" dirty="0" err="1">
                <a:solidFill>
                  <a:srgbClr val="0A0A0A"/>
                </a:solidFill>
                <a:effectLst/>
                <a:latin typeface="arial" panose="020B0604020202020204" pitchFamily="34" charset="0"/>
              </a:rPr>
              <a:t>hypomonē</a:t>
            </a:r>
            <a:r>
              <a:rPr lang="en-US" b="0" i="1" dirty="0">
                <a:solidFill>
                  <a:srgbClr val="0A0A0A"/>
                </a:solidFill>
                <a:effectLst/>
                <a:latin typeface="arial" panose="020B0604020202020204" pitchFamily="34" charset="0"/>
              </a:rPr>
              <a:t> (</a:t>
            </a:r>
            <a:r>
              <a:rPr lang="en-US" b="0" i="0" dirty="0">
                <a:solidFill>
                  <a:srgbClr val="0A0A0A"/>
                </a:solidFill>
                <a:effectLst/>
                <a:latin typeface="arial" panose="020B0604020202020204" pitchFamily="34" charset="0"/>
              </a:rPr>
              <a:t>hoop-om-on-ay’) which means steadfast endurance.</a:t>
            </a:r>
          </a:p>
          <a:p>
            <a:pPr marL="274320" indent="-274320" eaLnBrk="1" hangingPunct="1">
              <a:lnSpc>
                <a:spcPct val="80000"/>
              </a:lnSpc>
            </a:pPr>
            <a:r>
              <a:rPr lang="en-US" b="0" i="0" dirty="0">
                <a:solidFill>
                  <a:srgbClr val="0A0A0A"/>
                </a:solidFill>
                <a:effectLst/>
                <a:latin typeface="arial" panose="020B0604020202020204" pitchFamily="34" charset="0"/>
              </a:rPr>
              <a:t>8.  We hold on to the promises of God and never give up.</a:t>
            </a:r>
            <a:endParaRPr lang="en-US" b="0" dirty="0"/>
          </a:p>
          <a:p>
            <a:pPr marL="274320" indent="-274320" eaLnBrk="1" hangingPunct="1">
              <a:lnSpc>
                <a:spcPct val="80000"/>
              </a:lnSpc>
            </a:pPr>
            <a:endParaRPr 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11</a:t>
            </a:fld>
            <a:endParaRPr lang="en-US" dirty="0"/>
          </a:p>
        </p:txBody>
      </p:sp>
    </p:spTree>
    <p:extLst>
      <p:ext uri="{BB962C8B-B14F-4D97-AF65-F5344CB8AC3E}">
        <p14:creationId xmlns:p14="http://schemas.microsoft.com/office/powerpoint/2010/main" val="2652129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r>
              <a:rPr lang="en-US" b="1" dirty="0"/>
              <a:t>Q1: How do these verses model or explain what it means to wait on the Lord?</a:t>
            </a:r>
          </a:p>
          <a:p>
            <a:pPr marL="274320" indent="-274320" eaLnBrk="1" hangingPunct="1"/>
            <a:r>
              <a:rPr lang="en-US" b="0" dirty="0"/>
              <a:t>1.  Let’s look at verse 4 first:  Where does David want to dwell?</a:t>
            </a:r>
          </a:p>
          <a:p>
            <a:pPr marL="274320" indent="-274320" eaLnBrk="1" hangingPunct="1"/>
            <a:r>
              <a:rPr lang="en-US" b="0" dirty="0"/>
              <a:t>2.  This is very similar to his ending of Psalm 23.</a:t>
            </a:r>
          </a:p>
          <a:p>
            <a:pPr marL="274320" indent="-274320" eaLnBrk="1" hangingPunct="1"/>
            <a:r>
              <a:rPr lang="en-US" b="0" dirty="0"/>
              <a:t>3.  He wants to dwell in the house of the Lord all the days of his life.</a:t>
            </a:r>
          </a:p>
          <a:p>
            <a:pPr marL="274320" indent="-274320" eaLnBrk="1" hangingPunct="1"/>
            <a:r>
              <a:rPr lang="en-US" b="0" dirty="0"/>
              <a:t>4.  He wants to be near the Lord; he wants to pray or inquire in the temple.</a:t>
            </a:r>
          </a:p>
          <a:p>
            <a:pPr marL="274320" indent="-274320" eaLnBrk="1" hangingPunct="1"/>
            <a:r>
              <a:rPr lang="en-US" b="0" dirty="0"/>
              <a:t>5.  This all points to having a relationship with the Lord, being close to the Lord, communing with the Lord in prayer.</a:t>
            </a:r>
          </a:p>
          <a:p>
            <a:pPr marL="274320" indent="-274320" eaLnBrk="1" hangingPunct="1"/>
            <a:r>
              <a:rPr lang="en-US" b="0" dirty="0"/>
              <a:t>6.  What is David doing in verse 6?</a:t>
            </a:r>
          </a:p>
          <a:p>
            <a:pPr marL="274320" indent="-274320" eaLnBrk="1" hangingPunct="1"/>
            <a:r>
              <a:rPr lang="en-US" b="0" dirty="0"/>
              <a:t>7.  It looks like he is worshiping the Lord.</a:t>
            </a:r>
          </a:p>
          <a:p>
            <a:pPr marL="274320" indent="-274320" eaLnBrk="1" hangingPunct="1"/>
            <a:r>
              <a:rPr lang="en-US" b="0" dirty="0"/>
              <a:t>8.  He is there in the tabernacle offering sacrifices and singing and making melody to the Lord.</a:t>
            </a:r>
          </a:p>
          <a:p>
            <a:pPr marL="274320" indent="-274320" eaLnBrk="1" hangingPunct="1"/>
            <a:r>
              <a:rPr lang="en-US" b="0" dirty="0"/>
              <a:t>9.  This again points to a relationship between David and his creator in which worship and adoration are ways of expressing his love for God.</a:t>
            </a:r>
          </a:p>
          <a:p>
            <a:pPr marL="274320" indent="-274320" eaLnBrk="1" hangingPunct="1"/>
            <a:r>
              <a:rPr lang="en-US" b="0" dirty="0"/>
              <a:t>10. What is David doing in verse 8?</a:t>
            </a:r>
          </a:p>
          <a:p>
            <a:pPr marL="274320" indent="-274320" eaLnBrk="1" hangingPunct="1"/>
            <a:r>
              <a:rPr lang="en-US" b="0" dirty="0"/>
              <a:t>11. God has called us to seek His face; and David has responded by doing just that.</a:t>
            </a:r>
          </a:p>
          <a:p>
            <a:pPr marL="274320" indent="-274320" eaLnBrk="1" hangingPunct="1"/>
            <a:r>
              <a:rPr lang="en-US" b="0" dirty="0"/>
              <a:t>12. We seek the face of God in prayer and meditation on God’s word.</a:t>
            </a:r>
          </a:p>
          <a:p>
            <a:pPr marL="274320" indent="-274320" eaLnBrk="1" hangingPunct="1"/>
            <a:r>
              <a:rPr lang="en-US" b="0" dirty="0"/>
              <a:t>13. We take time to be alone with Him and grow to love and respect Him.</a:t>
            </a:r>
          </a:p>
          <a:p>
            <a:pPr marL="274320" indent="-274320" eaLnBrk="1" hangingPunct="1"/>
            <a:r>
              <a:rPr lang="en-US" b="0" dirty="0"/>
              <a:t>14. Finally, what is happening in verse 10?</a:t>
            </a:r>
          </a:p>
          <a:p>
            <a:pPr marL="274320" indent="-274320" eaLnBrk="1" hangingPunct="1"/>
            <a:r>
              <a:rPr lang="en-US" b="0" dirty="0"/>
              <a:t>15. Even if his father and mother should forsake him, where does he find refuge?</a:t>
            </a:r>
          </a:p>
          <a:p>
            <a:pPr marL="274320" indent="-274320" eaLnBrk="1" hangingPunct="1"/>
            <a:r>
              <a:rPr lang="en-US" b="0" dirty="0"/>
              <a:t>16. He says “the Lord will take me in.”</a:t>
            </a:r>
          </a:p>
          <a:p>
            <a:pPr marL="274320" indent="-274320" eaLnBrk="1" hangingPunct="1"/>
            <a:r>
              <a:rPr lang="en-US" b="0" dirty="0"/>
              <a:t>17. So when David reaches the end of this psalm and calls on us to wait on the Lord, he has given us at least 4 wonderful verses that describe how to do that.</a:t>
            </a:r>
          </a:p>
          <a:p>
            <a:pPr marL="274320" indent="-274320" eaLnBrk="1" hangingPunct="1"/>
            <a:r>
              <a:rPr lang="en-US" b="0" dirty="0"/>
              <a:t>18. We wait on the Lord by growing in grace, strengthening our relationship with Him through prayer and meditation on the word, worshiping Him with praise and adoration, of seeking the face of the Lord in personal devotions and corporate worship, by building a close personal relationship with Him that would take the place of mother and father.</a:t>
            </a:r>
          </a:p>
          <a:p>
            <a:pPr marL="274320" indent="-274320" eaLnBrk="1" hangingPunct="1"/>
            <a:r>
              <a:rPr lang="en-US" b="0" dirty="0"/>
              <a:t>19. Are you waiting on the Lord like that?</a:t>
            </a:r>
          </a:p>
          <a:p>
            <a:pPr marL="274320" indent="-274320" eaLnBrk="1" hangingPunct="1"/>
            <a:r>
              <a:rPr lang="en-US" b="0" dirty="0"/>
              <a:t>20. Let’s use the means of grace that the Lord has given us to grow in grace and hold on with steadfast endurance until Jesus comes.</a:t>
            </a:r>
          </a:p>
          <a:p>
            <a:pPr marL="274320" indent="-274320" eaLnBrk="1" hangingPunct="1"/>
            <a:endParaRPr lang="en-US" b="0"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12</a:t>
            </a:fld>
            <a:endParaRPr lang="en-US" dirty="0"/>
          </a:p>
        </p:txBody>
      </p:sp>
    </p:spTree>
    <p:extLst>
      <p:ext uri="{BB962C8B-B14F-4D97-AF65-F5344CB8AC3E}">
        <p14:creationId xmlns:p14="http://schemas.microsoft.com/office/powerpoint/2010/main" val="697218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dirty="0"/>
              <a:t>1.  This is the entire psalm, only three verses.</a:t>
            </a:r>
          </a:p>
          <a:p>
            <a:pPr marL="274320" indent="-274320"/>
            <a:endParaRPr lang="en-US" b="1" dirty="0"/>
          </a:p>
          <a:p>
            <a:pPr marL="274320" indent="-274320"/>
            <a:r>
              <a:rPr lang="en-US" b="1" dirty="0"/>
              <a:t>Q1:  What is David’s purpose in verse 1 of this psalm.  What attitude is he expressing as he sings this to the Lord?</a:t>
            </a:r>
          </a:p>
          <a:p>
            <a:pPr marL="274320" indent="-274320"/>
            <a:r>
              <a:rPr lang="en-US" b="0" dirty="0"/>
              <a:t>1.  He is confessing his own humility as he thinks about the greatness of God.</a:t>
            </a:r>
          </a:p>
          <a:p>
            <a:pPr marL="274320" indent="-274320"/>
            <a:r>
              <a:rPr lang="en-US" b="0" dirty="0"/>
              <a:t>2.  His heart is not lifted up, meaning he sees the proper relationship between himself and God.</a:t>
            </a:r>
          </a:p>
          <a:p>
            <a:pPr marL="274320" indent="-274320"/>
            <a:r>
              <a:rPr lang="en-US" b="0" dirty="0"/>
              <a:t>3.  God is our creator and redeemer; we are His creatures that He has redeemed.</a:t>
            </a:r>
          </a:p>
          <a:p>
            <a:pPr marL="274320" indent="-274320"/>
            <a:r>
              <a:rPr lang="en-US" b="0" dirty="0"/>
              <a:t>4.  God is holy and sinless; we are sinners saved by grace.</a:t>
            </a:r>
          </a:p>
          <a:p>
            <a:pPr marL="274320" indent="-274320"/>
            <a:r>
              <a:rPr lang="en-US" b="0" dirty="0"/>
              <a:t>5.  We have no goodness that His holiness can accept, but He accepts us in the Beloved because of what Christ has done for us in forgiving our sins.</a:t>
            </a:r>
          </a:p>
          <a:p>
            <a:pPr marL="274320" indent="-274320"/>
            <a:r>
              <a:rPr lang="en-US" b="0" dirty="0"/>
              <a:t>6.  David’s eyes are not raised too high looking for some elevated position like Lucifer did when pride led him to covet the position of the Son of God.</a:t>
            </a:r>
          </a:p>
          <a:p>
            <a:pPr marL="274320" indent="-274320"/>
            <a:r>
              <a:rPr lang="en-US" b="0" dirty="0"/>
              <a:t>7.  While he recognizes the wonders of creation he does not occupy himself trying to figure them out with human wisdom.</a:t>
            </a:r>
          </a:p>
          <a:p>
            <a:pPr marL="274320" indent="-274320"/>
            <a:r>
              <a:rPr lang="en-US" b="0" dirty="0"/>
              <a:t>8.  The wisdom and knowledge of God are beyond our understanding.  </a:t>
            </a:r>
          </a:p>
          <a:p>
            <a:pPr marL="274320" indent="-274320"/>
            <a:endParaRPr lang="en-US" b="0" dirty="0"/>
          </a:p>
          <a:p>
            <a:pPr marL="274320" indent="-274320"/>
            <a:r>
              <a:rPr lang="en-US" b="1" dirty="0"/>
              <a:t>Q2: What has brought peace and quiet to David’s soul in verse 2?</a:t>
            </a:r>
          </a:p>
          <a:p>
            <a:pPr marL="274320" indent="-274320"/>
            <a:r>
              <a:rPr lang="en-US" b="0" dirty="0"/>
              <a:t>1.  Here David compares his relationship to God to a weaned child with its mother.</a:t>
            </a:r>
          </a:p>
          <a:p>
            <a:pPr marL="274320" indent="-274320"/>
            <a:r>
              <a:rPr lang="en-US" b="0" dirty="0"/>
              <a:t>2.  When a child is weaned, he is no longer dependent upon his mother for milk.</a:t>
            </a:r>
          </a:p>
          <a:p>
            <a:pPr marL="274320" indent="-274320"/>
            <a:r>
              <a:rPr lang="en-US" b="0" dirty="0"/>
              <a:t>3.  This took place in the Jewish culture at about three years of age.</a:t>
            </a:r>
          </a:p>
          <a:p>
            <a:pPr marL="274320" indent="-274320"/>
            <a:r>
              <a:rPr lang="en-US" b="0" dirty="0"/>
              <a:t>4.  At that age, the child is learning to speak and no longer needs to cry to tell his mother that he is hungry and wants to nurse.</a:t>
            </a:r>
          </a:p>
          <a:p>
            <a:pPr marL="274320" indent="-274320"/>
            <a:r>
              <a:rPr lang="en-US" b="0" dirty="0"/>
              <a:t>5.  He can now speak to her and tell her what he wants and she can provide it or suggest an alternative.</a:t>
            </a:r>
          </a:p>
          <a:p>
            <a:pPr marL="274320" indent="-274320"/>
            <a:r>
              <a:rPr lang="en-US" b="0" dirty="0"/>
              <a:t>6.  No more crying to be fed; now calm and quiet.</a:t>
            </a:r>
          </a:p>
          <a:p>
            <a:pPr marL="274320" indent="-274320"/>
            <a:r>
              <a:rPr lang="en-US" b="0" dirty="0"/>
              <a:t>7.  In the same way, we grow in our relationship with the Lord.</a:t>
            </a:r>
          </a:p>
          <a:p>
            <a:pPr marL="274320" indent="-274320"/>
            <a:r>
              <a:rPr lang="en-US" b="0" dirty="0"/>
              <a:t>8.  The more we know Him the more we love Him, and the more we can rest in peace on His everlasting arms, knowing he has our best interest in mind.</a:t>
            </a:r>
          </a:p>
          <a:p>
            <a:pPr marL="274320" indent="-274320"/>
            <a:endParaRPr lang="en-US" b="0" dirty="0"/>
          </a:p>
          <a:p>
            <a:pPr marL="274320" indent="-274320"/>
            <a:r>
              <a:rPr lang="en-US" b="1" dirty="0"/>
              <a:t>Q3: What is David’s challenge to Israel in verse three?</a:t>
            </a:r>
          </a:p>
          <a:p>
            <a:pPr marL="274320" indent="-274320"/>
            <a:r>
              <a:rPr lang="en-US" b="0" dirty="0"/>
              <a:t>1.  Put you hope in the Lord from now on.</a:t>
            </a:r>
          </a:p>
          <a:p>
            <a:pPr marL="274320" indent="-274320"/>
            <a:r>
              <a:rPr lang="en-US" b="0" dirty="0"/>
              <a:t>2.  Biblical hope is not wishful thinking; it is confident expectation that God will do what He says.</a:t>
            </a:r>
          </a:p>
          <a:p>
            <a:pPr marL="274320" indent="-274320"/>
            <a:r>
              <a:rPr lang="en-US" b="0" dirty="0"/>
              <a:t>3.  Hope is standing firm on the promises of God.</a:t>
            </a:r>
          </a:p>
          <a:p>
            <a:pPr marL="274320" indent="-274320"/>
            <a:endParaRPr lang="en-US" b="0" dirty="0"/>
          </a:p>
          <a:p>
            <a:pPr marL="274320" indent="-274320"/>
            <a:endParaRPr 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13</a:t>
            </a:fld>
            <a:endParaRPr lang="en-US" dirty="0"/>
          </a:p>
        </p:txBody>
      </p:sp>
    </p:spTree>
    <p:extLst>
      <p:ext uri="{BB962C8B-B14F-4D97-AF65-F5344CB8AC3E}">
        <p14:creationId xmlns:p14="http://schemas.microsoft.com/office/powerpoint/2010/main" val="54159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baseline="0" dirty="0"/>
              <a:t>Q1:  What does Jesus say we need to do in order to enter the kingdom of heaven?</a:t>
            </a:r>
          </a:p>
          <a:p>
            <a:pPr marL="274320" indent="-274320"/>
            <a:r>
              <a:rPr lang="en-US" baseline="0" dirty="0"/>
              <a:t>1.  We need to be converted and become as little children.</a:t>
            </a:r>
          </a:p>
          <a:p>
            <a:pPr marL="274320" indent="-274320"/>
            <a:endParaRPr lang="en-US" baseline="0" dirty="0"/>
          </a:p>
          <a:p>
            <a:pPr marL="274320" indent="-274320"/>
            <a:r>
              <a:rPr lang="en-US" b="1" baseline="0" dirty="0"/>
              <a:t>Q2:  Does this remind you of anything Jesus said to Nicodemus?</a:t>
            </a:r>
          </a:p>
          <a:p>
            <a:pPr marL="274320" indent="-274320"/>
            <a:r>
              <a:rPr lang="en-US" b="1" dirty="0"/>
              <a:t>John 3:3 (NKJV)</a:t>
            </a:r>
            <a:r>
              <a:rPr lang="en-US" baseline="30000" dirty="0"/>
              <a:t>  </a:t>
            </a:r>
            <a:r>
              <a:rPr lang="en-US" dirty="0"/>
              <a:t>Jesus answered and said to him, “Most assuredly, I say to you, unless one is born again, he cannot see the kingdom of God.”</a:t>
            </a:r>
          </a:p>
          <a:p>
            <a:pPr marL="274320" indent="-274320"/>
            <a:r>
              <a:rPr lang="en-US" baseline="0" dirty="0"/>
              <a:t>1.  So being converted and becoming as little children is equivalent to being born again.</a:t>
            </a:r>
          </a:p>
          <a:p>
            <a:pPr marL="274320" indent="-274320"/>
            <a:endParaRPr lang="en-US" baseline="0" dirty="0"/>
          </a:p>
          <a:p>
            <a:pPr marL="274320" indent="-274320"/>
            <a:r>
              <a:rPr lang="en-US" b="1" baseline="0" dirty="0"/>
              <a:t>Q3:  What character attribute of children does Jesus point to in verse 4?</a:t>
            </a:r>
          </a:p>
          <a:p>
            <a:pPr marL="274320" indent="-274320"/>
            <a:r>
              <a:rPr lang="en-US" baseline="0" dirty="0"/>
              <a:t>1.  Humility.</a:t>
            </a:r>
          </a:p>
          <a:p>
            <a:pPr marL="274320" indent="-274320"/>
            <a:endParaRPr lang="en-US" baseline="0" dirty="0"/>
          </a:p>
          <a:p>
            <a:pPr marL="274320" indent="-274320"/>
            <a:r>
              <a:rPr lang="en-US" b="1" baseline="0" dirty="0"/>
              <a:t>Q4:  How would you define humility?</a:t>
            </a:r>
          </a:p>
          <a:p>
            <a:pPr marL="274320" indent="-274320"/>
            <a:r>
              <a:rPr lang="en-US" baseline="0" dirty="0"/>
              <a:t>1.  Humility is recognizing that God is everything and I am nothing without Him.</a:t>
            </a:r>
          </a:p>
          <a:p>
            <a:pPr marL="274320" indent="-274320"/>
            <a:r>
              <a:rPr lang="en-US" baseline="0" dirty="0"/>
              <a:t>2.  Humility puts God on the throne and kneels before Him.</a:t>
            </a:r>
          </a:p>
          <a:p>
            <a:pPr marL="274320" indent="-274320"/>
            <a:r>
              <a:rPr lang="en-US" baseline="0" dirty="0"/>
              <a:t>3.  Humility recognizes that we have nothing to recommend ourselves to God.</a:t>
            </a:r>
          </a:p>
          <a:p>
            <a:pPr marL="274320" indent="-274320"/>
            <a:r>
              <a:rPr lang="en-US" baseline="0" dirty="0"/>
              <a:t>4.  We cannot boast of good works to save us but must trust the righteousness of Christ.</a:t>
            </a:r>
          </a:p>
          <a:p>
            <a:pPr marL="274320" indent="-274320"/>
            <a:r>
              <a:rPr lang="en-US" baseline="0" dirty="0"/>
              <a:t>5.  So humility is the essential quality of entering the Kingdom of heaven because we are saved by grace through faith.</a:t>
            </a:r>
          </a:p>
          <a:p>
            <a:pPr marL="274320" indent="-274320"/>
            <a:r>
              <a:rPr lang="en-US" baseline="0" dirty="0"/>
              <a:t>6.  In humility, we admit that our righteousness is “filthy rags” and we trust the blood and righteousness of our Savior who saves us by grace.</a:t>
            </a:r>
          </a:p>
          <a:p>
            <a:pPr marL="274320" indent="-274320"/>
            <a:endParaRPr lang="en-US" baseline="0" dirty="0"/>
          </a:p>
          <a:p>
            <a:pPr marL="274320" indent="-274320"/>
            <a:endParaRPr lang="en-US" b="0"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14</a:t>
            </a:fld>
            <a:endParaRPr lang="en-US" dirty="0"/>
          </a:p>
        </p:txBody>
      </p:sp>
    </p:spTree>
    <p:extLst>
      <p:ext uri="{BB962C8B-B14F-4D97-AF65-F5344CB8AC3E}">
        <p14:creationId xmlns:p14="http://schemas.microsoft.com/office/powerpoint/2010/main" val="935144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great event in the life of the Jews does this psalm celebrate?</a:t>
            </a:r>
          </a:p>
          <a:p>
            <a:pPr marL="274320" indent="-274320"/>
            <a:r>
              <a:rPr lang="en-US" b="0" dirty="0"/>
              <a:t>1.  This psalm celebrates the return from Babylonian captivity after 70 years.</a:t>
            </a:r>
          </a:p>
          <a:p>
            <a:pPr marL="274320" indent="-274320"/>
            <a:r>
              <a:rPr lang="en-US" b="0" dirty="0"/>
              <a:t>2.  What joy there must have been among the returning exiles.</a:t>
            </a:r>
          </a:p>
          <a:p>
            <a:pPr marL="274320" indent="-274320"/>
            <a:r>
              <a:rPr lang="en-US" b="0" dirty="0"/>
              <a:t>3.  It was like a dream come true.</a:t>
            </a:r>
          </a:p>
          <a:p>
            <a:pPr marL="274320" indent="-274320"/>
            <a:r>
              <a:rPr lang="en-US" b="0" dirty="0"/>
              <a:t>4.  After Belshazzar’s defeat and death, God softened the heart of Cyrus whose decree in 538 BC allowed the Jews to return home and rebuild the temple.</a:t>
            </a:r>
          </a:p>
          <a:p>
            <a:pPr marL="274320" indent="-274320"/>
            <a:r>
              <a:rPr lang="en-US" b="0" dirty="0"/>
              <a:t>5.  In fact, in Isaiah, God called Cyrus His shepherd 150 years before he defeated Babylon.</a:t>
            </a:r>
          </a:p>
          <a:p>
            <a:pPr marL="274320" indent="-274320"/>
            <a:r>
              <a:rPr lang="en-US" b="1" dirty="0"/>
              <a:t>Isaiah 44:28 ESV</a:t>
            </a:r>
            <a:r>
              <a:rPr lang="en-US" b="0" dirty="0"/>
              <a:t> - 28 who says of Cyrus, 'He is my shepherd, and he shall fulfill all my purpose'; saying of Jerusalem, 'She shall be built,' and of the temple, 'Your foundation shall be laid.’”</a:t>
            </a:r>
          </a:p>
          <a:p>
            <a:pPr marL="274320" indent="-274320"/>
            <a:r>
              <a:rPr lang="en-US" b="0" dirty="0"/>
              <a:t>6.  Wow! Another amazing prophecy fulfilled by the intervention of God.</a:t>
            </a:r>
          </a:p>
          <a:p>
            <a:pPr marL="274320" indent="-274320"/>
            <a:r>
              <a:rPr lang="en-US" b="0" dirty="0"/>
              <a:t>7.  And this same Cyrus was the one who allowed the Jews to return from their captivity.</a:t>
            </a:r>
          </a:p>
          <a:p>
            <a:pPr marL="274320" indent="-274320"/>
            <a:endParaRPr lang="en-US" b="0" dirty="0"/>
          </a:p>
          <a:p>
            <a:pPr marL="274320" indent="-274320"/>
            <a:r>
              <a:rPr lang="en-US" b="1" dirty="0"/>
              <a:t>Q2: What agricultural image does the psalmist use to express the dramatic change from sorrow to joy?</a:t>
            </a:r>
          </a:p>
          <a:p>
            <a:pPr marL="274320" indent="-274320"/>
            <a:r>
              <a:rPr lang="en-US" b="0" dirty="0"/>
              <a:t>1.  They planted with tears, but rejoiced in the harvest.</a:t>
            </a:r>
          </a:p>
          <a:p>
            <a:pPr marL="274320" indent="-274320"/>
            <a:r>
              <a:rPr lang="en-US" b="0" dirty="0"/>
              <a:t>2.  I’m not sure I grasp the metaphor.</a:t>
            </a:r>
          </a:p>
          <a:p>
            <a:pPr marL="274320" indent="-274320"/>
            <a:r>
              <a:rPr lang="en-US" b="0" dirty="0"/>
              <a:t>3.  I get the rejoicing in the harvest, but why the planting with tears?</a:t>
            </a:r>
          </a:p>
          <a:p>
            <a:pPr marL="274320" indent="-274320"/>
            <a:r>
              <a:rPr lang="en-US" b="0" dirty="0"/>
              <a:t>4.  Perhaps there is anxiety and uncertainty as the seed is cast to the ground if there will be a harvest.</a:t>
            </a:r>
          </a:p>
          <a:p>
            <a:pPr marL="274320" indent="-274320"/>
            <a:r>
              <a:rPr lang="en-US" b="0" dirty="0"/>
              <a:t>5.  This psalm is the inspiration for </a:t>
            </a:r>
            <a:r>
              <a:rPr lang="en-US" b="1" i="1" dirty="0"/>
              <a:t>Bringing in the Sheaves</a:t>
            </a:r>
            <a:r>
              <a:rPr lang="en-US" b="0" dirty="0"/>
              <a:t> in our hymnal #369.</a:t>
            </a:r>
          </a:p>
          <a:p>
            <a:pPr marL="274320" indent="-274320"/>
            <a:r>
              <a:rPr lang="en-US" b="0" dirty="0"/>
              <a:t>6.  The KJV of verse 6 is:</a:t>
            </a:r>
          </a:p>
          <a:p>
            <a:pPr marL="274320" indent="-274320"/>
            <a:r>
              <a:rPr lang="en-US" b="1" dirty="0"/>
              <a:t>Psalm 126:6 KJV</a:t>
            </a:r>
            <a:r>
              <a:rPr lang="en-US" b="0" dirty="0"/>
              <a:t> - He that </a:t>
            </a:r>
            <a:r>
              <a:rPr lang="en-US" b="0" dirty="0" err="1"/>
              <a:t>goeth</a:t>
            </a:r>
            <a:r>
              <a:rPr lang="en-US" b="0" dirty="0"/>
              <a:t> forth and </a:t>
            </a:r>
            <a:r>
              <a:rPr lang="en-US" b="0" dirty="0" err="1"/>
              <a:t>weepeth</a:t>
            </a:r>
            <a:r>
              <a:rPr lang="en-US" b="0" dirty="0"/>
              <a:t>, bearing precious seed, shall doubtless come again with rejoicing, bringing his sheaves with him.</a:t>
            </a:r>
          </a:p>
          <a:p>
            <a:pPr marL="274320" indent="-274320"/>
            <a:r>
              <a:rPr lang="en-US" b="0" dirty="0"/>
              <a:t>7.  The third verse of Bringing in the Sheaves goes like this:</a:t>
            </a:r>
          </a:p>
          <a:p>
            <a:pPr marL="731520" lvl="1" indent="-274320"/>
            <a:r>
              <a:rPr lang="en-US" b="0" dirty="0"/>
              <a:t>Going forth with weeping, sowing for the Master,</a:t>
            </a:r>
          </a:p>
          <a:p>
            <a:pPr marL="731520" lvl="1" indent="-274320"/>
            <a:r>
              <a:rPr lang="en-US" b="0" dirty="0"/>
              <a:t>Though the loss sustained our spirit often grieves,</a:t>
            </a:r>
          </a:p>
          <a:p>
            <a:pPr marL="731520" lvl="1" indent="-274320"/>
            <a:r>
              <a:rPr lang="en-US" b="0" dirty="0"/>
              <a:t>When our weeping’s over, He will bid us welcome,</a:t>
            </a:r>
          </a:p>
          <a:p>
            <a:pPr marL="731520" lvl="1" indent="-274320"/>
            <a:r>
              <a:rPr lang="en-US" b="0" dirty="0"/>
              <a:t>We shall come rejoicing, bringing in the sheaves.</a:t>
            </a:r>
          </a:p>
          <a:p>
            <a:pPr marL="274320" indent="-274320"/>
            <a:r>
              <a:rPr lang="en-US" b="0" dirty="0"/>
              <a:t>8.  Applying this to ourselves as gospel workers, we may weep over those who reject the gospel message, but we will rejoice over the good soil that produces sheaves of grain for the harvest.</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15</a:t>
            </a:fld>
            <a:endParaRPr lang="en-US" dirty="0"/>
          </a:p>
        </p:txBody>
      </p:sp>
    </p:spTree>
    <p:extLst>
      <p:ext uri="{BB962C8B-B14F-4D97-AF65-F5344CB8AC3E}">
        <p14:creationId xmlns:p14="http://schemas.microsoft.com/office/powerpoint/2010/main" val="737437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8AC8EBC-2397-47E1-952A-8B446487247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72CB98-8A5A-4FED-BDA0-C6AEDED91154}"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627138" name="Rectangle 2">
            <a:extLst>
              <a:ext uri="{FF2B5EF4-FFF2-40B4-BE49-F238E27FC236}">
                <a16:creationId xmlns:a16="http://schemas.microsoft.com/office/drawing/2014/main" id="{AB0658E2-5FC7-45EF-897B-DD4D69C8EFC8}"/>
              </a:ext>
            </a:extLst>
          </p:cNvPr>
          <p:cNvSpPr>
            <a:spLocks noGrp="1" noRot="1" noChangeAspect="1" noChangeArrowheads="1" noTextEdit="1"/>
          </p:cNvSpPr>
          <p:nvPr>
            <p:ph type="sldImg"/>
          </p:nvPr>
        </p:nvSpPr>
        <p:spPr>
          <a:ln/>
        </p:spPr>
      </p:sp>
      <p:sp>
        <p:nvSpPr>
          <p:cNvPr id="1627139" name="Rectangle 3">
            <a:extLst>
              <a:ext uri="{FF2B5EF4-FFF2-40B4-BE49-F238E27FC236}">
                <a16:creationId xmlns:a16="http://schemas.microsoft.com/office/drawing/2014/main" id="{11C274E4-7652-4368-B239-D6F2AE0512DB}"/>
              </a:ext>
            </a:extLst>
          </p:cNvPr>
          <p:cNvSpPr>
            <a:spLocks noGrp="1" noChangeArrowheads="1"/>
          </p:cNvSpPr>
          <p:nvPr>
            <p:ph type="body" idx="1"/>
          </p:nvPr>
        </p:nvSpPr>
        <p:spPr/>
        <p:txBody>
          <a:bodyPr/>
          <a:lstStyle/>
          <a:p>
            <a:pPr marL="274320" indent="-274320"/>
            <a:r>
              <a:rPr lang="en-US" b="1" dirty="0"/>
              <a:t>Q1:  What figurative meaning could we place on “night” and “morning” in this verse?</a:t>
            </a:r>
          </a:p>
          <a:p>
            <a:pPr marL="274320" indent="-274320"/>
            <a:r>
              <a:rPr lang="en-US" b="0" dirty="0"/>
              <a:t>1.  When we are weeping we are in in a state of disappointment and discouragement.</a:t>
            </a:r>
          </a:p>
          <a:p>
            <a:pPr marL="274320" indent="-274320"/>
            <a:r>
              <a:rPr lang="en-US" b="0" dirty="0"/>
              <a:t>2.  We are focusing on the difficulties that are pressing upon us.</a:t>
            </a:r>
          </a:p>
          <a:p>
            <a:pPr marL="274320" indent="-274320"/>
            <a:r>
              <a:rPr lang="en-US" b="0" dirty="0"/>
              <a:t>3.  Even though it may be day time, we are in a metaphorical darkness where we cannot perceive the sunshine of God’s love and care for us.</a:t>
            </a:r>
          </a:p>
          <a:p>
            <a:pPr marL="274320" indent="-274320"/>
            <a:r>
              <a:rPr lang="en-US" b="0" dirty="0"/>
              <a:t>4.  The morning that brings us joy may not be at sunrise but when we see beyond the clouds of our difficulties and perceive the sunshine of God’s love and care.</a:t>
            </a:r>
          </a:p>
          <a:p>
            <a:pPr marL="274320" indent="-274320"/>
            <a:r>
              <a:rPr lang="en-US" b="0" dirty="0"/>
              <a:t>5.  So we can think of the morning as a metaphorical term: that moment when we put our trust in God to lift our burdens and dispel our darkness.</a:t>
            </a:r>
          </a:p>
          <a:p>
            <a:pPr marL="274320" indent="-274320"/>
            <a:r>
              <a:rPr lang="en-US" b="0" dirty="0"/>
              <a:t>6.  This metaphorical morning often coincides with our decision to lay our burdens on the Lord and praise Him regardless of what we are going through.</a:t>
            </a:r>
          </a:p>
          <a:p>
            <a:pPr marL="274320" indent="-274320"/>
            <a:r>
              <a:rPr lang="en-US" b="0" dirty="0"/>
              <a:t>7.  There is power in Praise and thanksgiving to turn our weeping to joy.  </a:t>
            </a:r>
          </a:p>
          <a:p>
            <a:pPr marL="274320" indent="-274320"/>
            <a:endParaRPr lang="en-US" b="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0" dirty="0"/>
              <a:t>1.  This is the fifth and final Suffering Servant song that Isaiah writes.</a:t>
            </a:r>
          </a:p>
          <a:p>
            <a:pPr marL="274320" indent="-274320"/>
            <a:r>
              <a:rPr lang="en-US" b="0" dirty="0"/>
              <a:t>2.  We recognize verses 1 and 2 immediately as the section of Isaiah that Jesus quoted at His hometown synagogue in Nazareth.</a:t>
            </a:r>
          </a:p>
          <a:p>
            <a:pPr marL="274320" indent="-274320"/>
            <a:r>
              <a:rPr lang="en-US" b="0" dirty="0"/>
              <a:t>3.  Then He sat down and said: </a:t>
            </a:r>
          </a:p>
          <a:p>
            <a:pPr marL="274320" indent="-274320"/>
            <a:r>
              <a:rPr lang="en-US" b="1" dirty="0"/>
              <a:t>Luke 4:21 NIV</a:t>
            </a:r>
            <a:r>
              <a:rPr lang="en-US" b="0" dirty="0"/>
              <a:t> - 21 "Today this scripture is fulfilled in your hearing."</a:t>
            </a:r>
          </a:p>
          <a:p>
            <a:pPr marL="274320" indent="-274320"/>
            <a:r>
              <a:rPr lang="en-US" b="0" dirty="0"/>
              <a:t>4.  So this is very clearly a Messianic prophecy fulfilled in the ministry of Jesus.</a:t>
            </a:r>
          </a:p>
          <a:p>
            <a:pPr marL="274320" indent="-274320"/>
            <a:r>
              <a:rPr lang="en-US" b="0" dirty="0"/>
              <a:t>5.  But we want to focus for a minute on verse 3.</a:t>
            </a:r>
          </a:p>
          <a:p>
            <a:pPr marL="274320" indent="-274320"/>
            <a:endParaRPr lang="en-US" b="0" dirty="0"/>
          </a:p>
          <a:p>
            <a:pPr marL="274320" indent="-274320"/>
            <a:r>
              <a:rPr lang="en-US" b="1" dirty="0"/>
              <a:t>Q1: What kind of a change will the Messiah bring to those who grieve with ashes on their heads and garments of mourning and a spirit of despair?</a:t>
            </a:r>
          </a:p>
          <a:p>
            <a:pPr marL="274320" indent="-274320"/>
            <a:r>
              <a:rPr lang="en-US" b="0" dirty="0"/>
              <a:t>1.  He will bring a crown of beauty for ashes, the oil of joy for mourning, a garment of praise for a spirit of despair.</a:t>
            </a:r>
          </a:p>
          <a:p>
            <a:pPr marL="274320" indent="-274320"/>
            <a:r>
              <a:rPr lang="en-US" b="0" dirty="0"/>
              <a:t>2.  And I am wondering how this verse was fulfilled in the ministry of Jesus.</a:t>
            </a:r>
          </a:p>
          <a:p>
            <a:pPr marL="274320" indent="-274320"/>
            <a:r>
              <a:rPr lang="en-US" b="0" dirty="0"/>
              <a:t>3.  Perhaps it is fulfilled in two ways.</a:t>
            </a:r>
          </a:p>
          <a:p>
            <a:pPr marL="274320" indent="-274320"/>
            <a:r>
              <a:rPr lang="en-US" b="0" dirty="0"/>
              <a:t>4.  First for all those who grieve for their sins, who mourn and repent and are in sorrow and despair, Jesus brings assurance of forgiveness.</a:t>
            </a:r>
          </a:p>
          <a:p>
            <a:pPr marL="274320" indent="-274320"/>
            <a:r>
              <a:rPr lang="en-US" b="0" dirty="0"/>
              <a:t>5.  His blood and His righteousness are sufficient to cover every sin committed by every individual and provide a righteous from God that truly saves.</a:t>
            </a:r>
          </a:p>
          <a:p>
            <a:pPr marL="274320" indent="-274320"/>
            <a:r>
              <a:rPr lang="en-US" b="0" dirty="0"/>
              <a:t>6.  Joy comes with the assurance of salvation.</a:t>
            </a:r>
          </a:p>
          <a:p>
            <a:pPr marL="274320" indent="-274320"/>
            <a:r>
              <a:rPr lang="en-US" b="0" dirty="0"/>
              <a:t>7.  But perhaps there is a second application.</a:t>
            </a:r>
          </a:p>
          <a:p>
            <a:pPr marL="274320" indent="-274320"/>
            <a:r>
              <a:rPr lang="en-US" b="0" dirty="0"/>
              <a:t>8.  When Jesus died, He died in Zion or Jerusalem, and it was there that His disciples grieved and mourned and had a spirit of despair.  </a:t>
            </a:r>
          </a:p>
          <a:p>
            <a:pPr marL="274320" indent="-274320"/>
            <a:r>
              <a:rPr lang="en-US" b="0" dirty="0"/>
              <a:t>9.  Recall the disciples on the road to Emmaus:</a:t>
            </a:r>
          </a:p>
          <a:p>
            <a:pPr marL="274320" indent="-274320"/>
            <a:r>
              <a:rPr lang="en-US" b="1" dirty="0"/>
              <a:t>Luke 24:21 NIV</a:t>
            </a:r>
            <a:r>
              <a:rPr lang="en-US" b="0" dirty="0"/>
              <a:t> - 21 but we had hoped that he was the one who was going to redeem Israel. </a:t>
            </a:r>
          </a:p>
          <a:p>
            <a:pPr marL="274320" indent="-274320"/>
            <a:r>
              <a:rPr lang="en-US" b="0" dirty="0"/>
              <a:t>10. It was on the resurrection morning that their ashes of grief were turned to a crown of beauty, their mourning was turned to joy, and their spirit of despair to a garment of praise.</a:t>
            </a:r>
          </a:p>
          <a:p>
            <a:pPr marL="274320" indent="-274320"/>
            <a:endParaRPr 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17</a:t>
            </a:fld>
            <a:endParaRPr lang="en-US" dirty="0"/>
          </a:p>
        </p:txBody>
      </p:sp>
    </p:spTree>
    <p:extLst>
      <p:ext uri="{BB962C8B-B14F-4D97-AF65-F5344CB8AC3E}">
        <p14:creationId xmlns:p14="http://schemas.microsoft.com/office/powerpoint/2010/main" val="3231304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80000"/>
              </a:lnSpc>
              <a:defRPr/>
            </a:pPr>
            <a:r>
              <a:rPr lang="en-US" b="1" dirty="0"/>
              <a:t>B2: </a:t>
            </a:r>
          </a:p>
          <a:p>
            <a:pPr marL="274320" indent="-274320" eaLnBrk="1" hangingPunct="1">
              <a:lnSpc>
                <a:spcPct val="80000"/>
              </a:lnSpc>
              <a:defRPr/>
            </a:pPr>
            <a:r>
              <a:rPr lang="en-US" dirty="0"/>
              <a:t>1.  I remember about a month ago waiting at the doctor’s office for an appointment that was to occur at 2:20 in the afternoon.</a:t>
            </a:r>
          </a:p>
          <a:p>
            <a:pPr marL="274320" indent="-274320" eaLnBrk="1" hangingPunct="1">
              <a:lnSpc>
                <a:spcPct val="80000"/>
              </a:lnSpc>
              <a:defRPr/>
            </a:pPr>
            <a:r>
              <a:rPr lang="en-US" b="0" dirty="0"/>
              <a:t>2.  I didn’t get to see the doctor until about 3:05 pm, 45 minutes later.</a:t>
            </a:r>
          </a:p>
          <a:p>
            <a:pPr marL="274320" indent="-274320" eaLnBrk="1" hangingPunct="1">
              <a:lnSpc>
                <a:spcPct val="80000"/>
              </a:lnSpc>
              <a:defRPr/>
            </a:pPr>
            <a:r>
              <a:rPr lang="en-US" b="0" dirty="0"/>
              <a:t>3.  I spent 45 minutes waiting on the doctor who was running behind schedule.</a:t>
            </a:r>
          </a:p>
          <a:p>
            <a:pPr marL="274320" indent="-274320" eaLnBrk="1" hangingPunct="1">
              <a:lnSpc>
                <a:spcPct val="80000"/>
              </a:lnSpc>
              <a:defRPr/>
            </a:pPr>
            <a:r>
              <a:rPr lang="en-US" b="0" dirty="0"/>
              <a:t>4.  With every minute that passed, I got more and more frustrated and angry.</a:t>
            </a:r>
          </a:p>
          <a:p>
            <a:pPr marL="274320" indent="-274320" eaLnBrk="1" hangingPunct="1">
              <a:lnSpc>
                <a:spcPct val="80000"/>
              </a:lnSpc>
              <a:defRPr/>
            </a:pPr>
            <a:r>
              <a:rPr lang="en-US" b="0" dirty="0"/>
              <a:t>5.  And when I finally got to see the doctor, I was ready to explode.</a:t>
            </a:r>
          </a:p>
          <a:p>
            <a:pPr marL="274320" indent="-274320" eaLnBrk="1" hangingPunct="1">
              <a:lnSpc>
                <a:spcPct val="80000"/>
              </a:lnSpc>
              <a:defRPr/>
            </a:pPr>
            <a:r>
              <a:rPr lang="en-US" b="0" dirty="0"/>
              <a:t>6.  Waiting can be a very frustrating experience.</a:t>
            </a:r>
          </a:p>
          <a:p>
            <a:pPr marL="274320" indent="-274320" eaLnBrk="1" hangingPunct="1">
              <a:lnSpc>
                <a:spcPct val="80000"/>
              </a:lnSpc>
              <a:defRPr/>
            </a:pPr>
            <a:r>
              <a:rPr lang="en-US" b="0" dirty="0"/>
              <a:t>7.  Whether we are waiting in the checkout line at the store or waiting in a traffic jam, waiting is not a favorite thing to do.</a:t>
            </a:r>
          </a:p>
          <a:p>
            <a:pPr marL="274320" indent="-274320" eaLnBrk="1" hangingPunct="1">
              <a:lnSpc>
                <a:spcPct val="80000"/>
              </a:lnSpc>
              <a:defRPr/>
            </a:pPr>
            <a:r>
              <a:rPr lang="en-US" b="0" dirty="0"/>
              <a:t>8.  In a society that values instant gratification, waiting for anything is going to be a hard sell.</a:t>
            </a:r>
          </a:p>
          <a:p>
            <a:pPr marL="274320" indent="-274320" eaLnBrk="1" hangingPunct="1">
              <a:lnSpc>
                <a:spcPct val="80000"/>
              </a:lnSpc>
              <a:defRPr/>
            </a:pPr>
            <a:r>
              <a:rPr lang="en-US" b="0" dirty="0"/>
              <a:t>9.  How does waiting for the Lord differ from waiting for the doctor?</a:t>
            </a:r>
          </a:p>
          <a:p>
            <a:pPr marL="274320" indent="-274320" eaLnBrk="1" hangingPunct="1">
              <a:lnSpc>
                <a:spcPct val="80000"/>
              </a:lnSpc>
              <a:defRPr/>
            </a:pPr>
            <a:r>
              <a:rPr lang="en-US" b="0" dirty="0"/>
              <a:t>10. Well, first of all, the Lord is never late.</a:t>
            </a:r>
          </a:p>
          <a:p>
            <a:pPr marL="274320" indent="-274320" eaLnBrk="1" hangingPunct="1">
              <a:lnSpc>
                <a:spcPct val="80000"/>
              </a:lnSpc>
              <a:defRPr/>
            </a:pPr>
            <a:r>
              <a:rPr lang="en-US" b="0" dirty="0"/>
              <a:t>11. The plans and purposes of God know no hastening and no delay.</a:t>
            </a:r>
          </a:p>
          <a:p>
            <a:pPr marL="274320" indent="-274320" eaLnBrk="1" hangingPunct="1">
              <a:lnSpc>
                <a:spcPct val="80000"/>
              </a:lnSpc>
              <a:defRPr/>
            </a:pPr>
            <a:r>
              <a:rPr lang="en-US" b="0" dirty="0"/>
              <a:t>12. God is always on time, even if we wish the hands of the divine clock would move faster.</a:t>
            </a:r>
          </a:p>
          <a:p>
            <a:pPr marL="274320" indent="-274320" eaLnBrk="1" hangingPunct="1">
              <a:lnSpc>
                <a:spcPct val="80000"/>
              </a:lnSpc>
              <a:defRPr/>
            </a:pPr>
            <a:r>
              <a:rPr lang="en-US" b="0" dirty="0"/>
              <a:t>13. When we know that the Lord is in control of the future, we can wait on the Lord without frustration and anger.</a:t>
            </a:r>
          </a:p>
          <a:p>
            <a:pPr marL="274320" indent="-274320" eaLnBrk="1" hangingPunct="1">
              <a:lnSpc>
                <a:spcPct val="80000"/>
              </a:lnSpc>
              <a:defRPr/>
            </a:pPr>
            <a:r>
              <a:rPr lang="en-US" b="0" dirty="0"/>
              <a:t>14. To wait on the Lord means to live in confident expectation of His promises.</a:t>
            </a:r>
          </a:p>
          <a:p>
            <a:pPr marL="274320" indent="-274320" eaLnBrk="1" hangingPunct="1">
              <a:lnSpc>
                <a:spcPct val="80000"/>
              </a:lnSpc>
              <a:defRPr/>
            </a:pPr>
            <a:r>
              <a:rPr lang="en-US" b="0" dirty="0"/>
              <a:t>15. It means to live in faith and trust that He will bring His plans for His creation to fruition.</a:t>
            </a:r>
          </a:p>
          <a:p>
            <a:pPr marL="274320" indent="-274320" eaLnBrk="1" hangingPunct="1">
              <a:lnSpc>
                <a:spcPct val="80000"/>
              </a:lnSpc>
              <a:defRPr/>
            </a:pPr>
            <a:r>
              <a:rPr lang="en-US" b="0" dirty="0"/>
              <a:t>16. It means to live in hope of His victory over evil and of the inauguration of His kingdom of glory on this earth.</a:t>
            </a:r>
          </a:p>
          <a:p>
            <a:pPr marL="274320" indent="-274320" eaLnBrk="1" hangingPunct="1">
              <a:lnSpc>
                <a:spcPct val="80000"/>
              </a:lnSpc>
              <a:defRPr/>
            </a:pPr>
            <a:r>
              <a:rPr lang="en-US" b="0" dirty="0"/>
              <a:t>17. It means to persevere in the faith and hold onto our relationship with Jesus, so that we can be part of His eternal kingdom.</a:t>
            </a:r>
          </a:p>
          <a:p>
            <a:pPr marL="274320" indent="-274320" eaLnBrk="1" hangingPunct="1">
              <a:lnSpc>
                <a:spcPct val="80000"/>
              </a:lnSpc>
              <a:defRPr/>
            </a:pPr>
            <a:r>
              <a:rPr lang="en-US" b="0" dirty="0"/>
              <a:t>18. Rather than twiddling out thumbs as we wait, it means to be active in obeying the Lord’s commission to take the everlasting gospel to every nation, kindred, tongue, and people, beginning with our families and friends.</a:t>
            </a:r>
          </a:p>
          <a:p>
            <a:pPr marL="274320" indent="-274320" eaLnBrk="1" hangingPunct="1">
              <a:lnSpc>
                <a:spcPct val="80000"/>
              </a:lnSpc>
              <a:defRPr/>
            </a:pPr>
            <a:r>
              <a:rPr lang="en-US" b="0" dirty="0"/>
              <a:t>19. Paul describes our waiting in:</a:t>
            </a:r>
          </a:p>
          <a:p>
            <a:pPr marL="274320" indent="-274320" eaLnBrk="1" hangingPunct="1">
              <a:lnSpc>
                <a:spcPct val="80000"/>
              </a:lnSpc>
              <a:defRPr/>
            </a:pPr>
            <a:r>
              <a:rPr lang="en-US" b="1" dirty="0"/>
              <a:t>1 Corinthians 15:58 KJV </a:t>
            </a:r>
            <a:r>
              <a:rPr lang="en-US" b="0" dirty="0"/>
              <a:t>- Therefore, my beloved brethren, be ye steadfast, immoveable, always abounding in the work of the Lord, forasmuch as ye know that your labor is not in vain in the Lord.</a:t>
            </a:r>
          </a:p>
          <a:p>
            <a:pPr marL="274320" indent="-274320" eaLnBrk="1" hangingPunct="1">
              <a:lnSpc>
                <a:spcPct val="80000"/>
              </a:lnSpc>
              <a:defRPr/>
            </a:pPr>
            <a:r>
              <a:rPr lang="en-US" b="0" dirty="0"/>
              <a:t>20. To wait on the Lord is to live in the blessed hope and confident expectation that our Lord will return and save us in His kingdom as He promised.</a:t>
            </a:r>
          </a:p>
          <a:p>
            <a:pPr marL="274320" indent="-274320" eaLnBrk="1" hangingPunct="1">
              <a:lnSpc>
                <a:spcPct val="80000"/>
              </a:lnSpc>
              <a:defRPr/>
            </a:pPr>
            <a:endParaRPr lang="en-US" b="0" dirty="0"/>
          </a:p>
          <a:p>
            <a:pPr marL="274320" indent="-274320" eaLnBrk="1" hangingPunct="1">
              <a:lnSpc>
                <a:spcPct val="80000"/>
              </a:lnSpc>
              <a:defRPr/>
            </a:pPr>
            <a:r>
              <a:rPr lang="en-US" b="1" dirty="0"/>
              <a:t>B3:</a:t>
            </a:r>
          </a:p>
          <a:p>
            <a:pPr marL="274320" indent="-274320" eaLnBrk="1" hangingPunct="1">
              <a:lnSpc>
                <a:spcPct val="80000"/>
              </a:lnSpc>
              <a:defRPr/>
            </a:pPr>
            <a:r>
              <a:rPr lang="en-US" b="0" dirty="0"/>
              <a:t>1.  Courage and strength.</a:t>
            </a:r>
          </a:p>
          <a:p>
            <a:pPr marL="274320" indent="-274320" eaLnBrk="1" hangingPunct="1">
              <a:lnSpc>
                <a:spcPct val="80000"/>
              </a:lnSpc>
              <a:defRPr/>
            </a:pPr>
            <a:r>
              <a:rPr lang="en-US" b="0" dirty="0"/>
              <a:t>2.  When we are waiting on the Lord, we don’t have to be afraid.</a:t>
            </a:r>
          </a:p>
          <a:p>
            <a:pPr marL="274320" indent="-274320" eaLnBrk="1" hangingPunct="1">
              <a:lnSpc>
                <a:spcPct val="80000"/>
              </a:lnSpc>
              <a:defRPr/>
            </a:pPr>
            <a:r>
              <a:rPr lang="en-US" b="0" dirty="0"/>
              <a:t>3.  We can have good courage because the almighty God is on our side.</a:t>
            </a:r>
          </a:p>
          <a:p>
            <a:pPr marL="274320" indent="-274320" eaLnBrk="1" hangingPunct="1">
              <a:lnSpc>
                <a:spcPct val="80000"/>
              </a:lnSpc>
              <a:defRPr/>
            </a:pPr>
            <a:r>
              <a:rPr lang="en-US" b="0" dirty="0"/>
              <a:t>4.  David, the author of this psalm, is well aware of the power of God to deliver.</a:t>
            </a:r>
          </a:p>
          <a:p>
            <a:pPr marL="274320" indent="-274320" eaLnBrk="1" hangingPunct="1">
              <a:lnSpc>
                <a:spcPct val="80000"/>
              </a:lnSpc>
              <a:defRPr/>
            </a:pPr>
            <a:r>
              <a:rPr lang="en-US" b="0" dirty="0"/>
              <a:t>5.  We see in the Bible all the ways that God delivered David.</a:t>
            </a:r>
          </a:p>
          <a:p>
            <a:pPr marL="274320" indent="-274320" eaLnBrk="1" hangingPunct="1">
              <a:lnSpc>
                <a:spcPct val="80000"/>
              </a:lnSpc>
              <a:defRPr/>
            </a:pPr>
            <a:r>
              <a:rPr lang="en-US" b="0" dirty="0"/>
              <a:t>6.  From Saul, who was constantly trying to kill him, from the lion and bear that attacked his sheep, from Goliath that towered over him in battle, from Absolom, his own son: God delivered him.</a:t>
            </a:r>
          </a:p>
          <a:p>
            <a:pPr marL="274320" indent="-274320" eaLnBrk="1" hangingPunct="1">
              <a:lnSpc>
                <a:spcPct val="80000"/>
              </a:lnSpc>
              <a:defRPr/>
            </a:pPr>
            <a:r>
              <a:rPr lang="en-US" b="0" dirty="0"/>
              <a:t>7.  But in all of these conflicts, David did his part: he defended himself from Saul and Absolom, he fought off the lion and bear, he went out with his sling against Goliath.</a:t>
            </a:r>
          </a:p>
          <a:p>
            <a:pPr marL="274320" indent="-274320" eaLnBrk="1" hangingPunct="1">
              <a:lnSpc>
                <a:spcPct val="80000"/>
              </a:lnSpc>
              <a:defRPr/>
            </a:pPr>
            <a:r>
              <a:rPr lang="en-US" b="0" dirty="0"/>
              <a:t>8.  So we too can have courage and inner strength to do our part in the battles with the foes we face.</a:t>
            </a:r>
          </a:p>
          <a:p>
            <a:pPr marL="274320" indent="-274320" eaLnBrk="1" hangingPunct="1">
              <a:lnSpc>
                <a:spcPct val="80000"/>
              </a:lnSpc>
              <a:defRPr/>
            </a:pPr>
            <a:r>
              <a:rPr lang="en-US" b="0" dirty="0"/>
              <a:t>9.  The ESV translates this verse as follows:</a:t>
            </a:r>
          </a:p>
          <a:p>
            <a:pPr marL="274320" indent="-274320" eaLnBrk="1" hangingPunct="1">
              <a:lnSpc>
                <a:spcPct val="80000"/>
              </a:lnSpc>
              <a:defRPr/>
            </a:pPr>
            <a:r>
              <a:rPr lang="en-US" b="1" dirty="0"/>
              <a:t>Psalm 27:14 ESV</a:t>
            </a:r>
            <a:r>
              <a:rPr lang="en-US" b="0" dirty="0"/>
              <a:t> - 14 Wait for the LORD; be strong, and let your heart take courage; wait for the LORD!</a:t>
            </a:r>
          </a:p>
          <a:p>
            <a:pPr marL="274320" indent="-274320" eaLnBrk="1" hangingPunct="1">
              <a:lnSpc>
                <a:spcPct val="80000"/>
              </a:lnSpc>
              <a:defRPr/>
            </a:pPr>
            <a:r>
              <a:rPr lang="en-US" b="0" dirty="0"/>
              <a:t>10. Strength and courage together reminds me of Joshua 1:9</a:t>
            </a:r>
          </a:p>
          <a:p>
            <a:pPr marL="274320" indent="-274320" eaLnBrk="1" hangingPunct="1">
              <a:lnSpc>
                <a:spcPct val="80000"/>
              </a:lnSpc>
              <a:defRPr/>
            </a:pPr>
            <a:r>
              <a:rPr lang="en-US" b="1" dirty="0"/>
              <a:t>Joshua 1:9 KJV </a:t>
            </a:r>
            <a:r>
              <a:rPr lang="en-US" b="0" dirty="0"/>
              <a:t>- 9 Have not I commanded thee? Be strong and of a good courage; be not afraid, neither be thou dismayed: for the LORD thy God is with thee whithersoever thou </a:t>
            </a:r>
            <a:r>
              <a:rPr lang="en-US" b="0" dirty="0" err="1"/>
              <a:t>goest</a:t>
            </a:r>
            <a:r>
              <a:rPr lang="en-US" b="0" dirty="0"/>
              <a:t>.</a:t>
            </a:r>
          </a:p>
          <a:p>
            <a:pPr marL="274320" indent="-274320" eaLnBrk="1" hangingPunct="1">
              <a:lnSpc>
                <a:spcPct val="80000"/>
              </a:lnSpc>
              <a:defRPr/>
            </a:pPr>
            <a:r>
              <a:rPr lang="en-US" b="1" dirty="0"/>
              <a:t>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78723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3</a:t>
            </a:fld>
            <a:endParaRPr lang="en-US" dirty="0"/>
          </a:p>
        </p:txBody>
      </p:sp>
    </p:spTree>
    <p:extLst>
      <p:ext uri="{BB962C8B-B14F-4D97-AF65-F5344CB8AC3E}">
        <p14:creationId xmlns:p14="http://schemas.microsoft.com/office/powerpoint/2010/main" val="4279383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 </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[See notes on linked slide.]</a:t>
            </a:r>
          </a:p>
          <a:p>
            <a:pPr marL="274320" indent="-274320"/>
            <a:endParaRPr lang="en-US" b="0" i="0" dirty="0"/>
          </a:p>
          <a:p>
            <a:pPr marL="274320" indent="-274320"/>
            <a:r>
              <a:rPr lang="en-US" b="1" dirty="0"/>
              <a:t>B2:</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[See notes on linked slide.]</a:t>
            </a:r>
          </a:p>
          <a:p>
            <a:pPr marL="274320" indent="-274320"/>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57447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 </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[See notes on linked slide.]</a:t>
            </a:r>
          </a:p>
          <a:p>
            <a:pPr marL="274320" indent="-274320"/>
            <a:endParaRPr lang="en-US" b="1" dirty="0"/>
          </a:p>
          <a:p>
            <a:pPr marL="274320" indent="-274320"/>
            <a:r>
              <a:rPr lang="en-US" b="1" dirty="0"/>
              <a:t>B2:</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[See notes on linked slide.]</a:t>
            </a:r>
          </a:p>
          <a:p>
            <a:pPr marL="274320" indent="-274320"/>
            <a:endParaRPr lang="en-US" b="0" dirty="0"/>
          </a:p>
          <a:p>
            <a:pPr marL="237744" indent="-237744"/>
            <a:r>
              <a:rPr lang="en-US" b="1" dirty="0"/>
              <a:t>B3:</a:t>
            </a:r>
          </a:p>
          <a:p>
            <a:pPr marL="237744" indent="-237744"/>
            <a:r>
              <a:rPr lang="en-US" dirty="0"/>
              <a:t>1.  We’ll start with the one that Jesus mentioned.</a:t>
            </a:r>
          </a:p>
          <a:p>
            <a:pPr marL="237744" indent="-237744"/>
            <a:r>
              <a:rPr lang="en-US" b="1" dirty="0"/>
              <a:t>2.  Humility</a:t>
            </a:r>
            <a:r>
              <a:rPr lang="en-US" dirty="0"/>
              <a:t>.</a:t>
            </a:r>
            <a:r>
              <a:rPr lang="en-US" baseline="0" dirty="0"/>
              <a:t>  A little child knows very little, but he is an avid learner.</a:t>
            </a:r>
          </a:p>
          <a:p>
            <a:pPr marL="237744" indent="-237744"/>
            <a:r>
              <a:rPr lang="en-US" baseline="0" dirty="0"/>
              <a:t>3.  A little child knows that he is not in charge; he knows he needs to be taken care of.</a:t>
            </a:r>
          </a:p>
          <a:p>
            <a:pPr marL="237744" indent="-237744"/>
            <a:r>
              <a:rPr lang="en-US" baseline="0" dirty="0"/>
              <a:t>4.  His only method of getting care is to cry, hoping someone well meet his need.</a:t>
            </a:r>
          </a:p>
          <a:p>
            <a:pPr marL="237744" indent="-237744"/>
            <a:r>
              <a:rPr lang="en-US" baseline="0" dirty="0"/>
              <a:t>5.  He recognizes that the source of everything good is outside of himself</a:t>
            </a:r>
            <a:r>
              <a:rPr lang="en-US" b="1" baseline="0" dirty="0"/>
              <a:t>.</a:t>
            </a:r>
          </a:p>
          <a:p>
            <a:pPr marL="237744" indent="-237744"/>
            <a:r>
              <a:rPr lang="en-US" dirty="0"/>
              <a:t>6.  So humility leads to trust in another rather than in self.  </a:t>
            </a:r>
          </a:p>
          <a:p>
            <a:pPr marL="237744" indent="-237744"/>
            <a:r>
              <a:rPr lang="en-US" b="1" dirty="0"/>
              <a:t>7.  Trust. </a:t>
            </a:r>
            <a:r>
              <a:rPr lang="en-US" b="0" dirty="0"/>
              <a:t> A little child is trusting.</a:t>
            </a:r>
          </a:p>
          <a:p>
            <a:pPr marL="237744" indent="-237744"/>
            <a:r>
              <a:rPr lang="en-US" b="0" dirty="0"/>
              <a:t>8.  They find</a:t>
            </a:r>
            <a:r>
              <a:rPr lang="en-US" b="0" baseline="0" dirty="0"/>
              <a:t> security and comfort in the arms of a parent.</a:t>
            </a:r>
          </a:p>
          <a:p>
            <a:pPr marL="237744" indent="-237744"/>
            <a:r>
              <a:rPr lang="en-US" b="0" baseline="0" dirty="0"/>
              <a:t>9.  They trust their parents to provide for them in every way.</a:t>
            </a:r>
          </a:p>
          <a:p>
            <a:pPr marL="237744" indent="-237744"/>
            <a:r>
              <a:rPr lang="en-US" b="0" baseline="0" dirty="0"/>
              <a:t>10. I used to throw my kids up into the air as high as I could, and they loved it.</a:t>
            </a:r>
          </a:p>
          <a:p>
            <a:pPr marL="237744" indent="-237744"/>
            <a:r>
              <a:rPr lang="en-US" b="0" baseline="0" dirty="0"/>
              <a:t>11. They trusted me to catch them when they came down, and I never dropped them.</a:t>
            </a:r>
          </a:p>
          <a:p>
            <a:pPr marL="237744" indent="-237744"/>
            <a:r>
              <a:rPr lang="en-US" b="0" baseline="0" dirty="0"/>
              <a:t>12. We need that kind of total trust in the Lord Jesus Christ.</a:t>
            </a:r>
          </a:p>
          <a:p>
            <a:pPr marL="237744" indent="-237744"/>
            <a:r>
              <a:rPr lang="en-US" b="1" baseline="0" dirty="0"/>
              <a:t>13. Innocence.</a:t>
            </a:r>
            <a:r>
              <a:rPr lang="en-US" b="0" baseline="0" dirty="0"/>
              <a:t>  Little children have a simple innocence.</a:t>
            </a:r>
          </a:p>
          <a:p>
            <a:pPr marL="237744" indent="-237744"/>
            <a:r>
              <a:rPr lang="en-US" b="0" baseline="0" dirty="0"/>
              <a:t>14. Yes, we all have fallen natures, and even babies express their selfishness and impatience.</a:t>
            </a:r>
          </a:p>
          <a:p>
            <a:pPr marL="237744" indent="-237744"/>
            <a:r>
              <a:rPr lang="en-US" b="0" baseline="0" dirty="0"/>
              <a:t>15. But there is a refreshing purity about a little child who always tells the truth, who misses the double entendre, who is unashamed of his nakedness, who implicitly obeys his parents…</a:t>
            </a:r>
          </a:p>
          <a:p>
            <a:pPr marL="237744" indent="-237744"/>
            <a:r>
              <a:rPr lang="en-US" b="1" dirty="0"/>
              <a:t>16. Forgiving.</a:t>
            </a:r>
            <a:r>
              <a:rPr lang="en-US" b="0" dirty="0"/>
              <a:t>  A child is quick to forgive and forget.</a:t>
            </a:r>
          </a:p>
          <a:p>
            <a:pPr marL="237744" indent="-237744"/>
            <a:r>
              <a:rPr lang="en-US" b="0" dirty="0"/>
              <a:t>17. It is usually the parents that carry a grudge long</a:t>
            </a:r>
            <a:r>
              <a:rPr lang="en-US" b="0" baseline="0" dirty="0"/>
              <a:t> after the kids have made up.</a:t>
            </a:r>
          </a:p>
          <a:p>
            <a:pPr marL="237744" indent="-237744"/>
            <a:r>
              <a:rPr lang="en-US" b="0" dirty="0"/>
              <a:t>18. Kids</a:t>
            </a:r>
            <a:r>
              <a:rPr lang="en-US" b="0" baseline="0" dirty="0"/>
              <a:t> are particularly forgiving of their parents.</a:t>
            </a:r>
          </a:p>
          <a:p>
            <a:pPr marL="237744" indent="-237744"/>
            <a:r>
              <a:rPr lang="en-US" b="1" dirty="0"/>
              <a:t>19. Un-hypocritical.</a:t>
            </a:r>
            <a:r>
              <a:rPr lang="en-US" b="0" dirty="0"/>
              <a:t>  A little child is himself.  He’s unpretentious.</a:t>
            </a:r>
          </a:p>
          <a:p>
            <a:pPr marL="237744" indent="-237744"/>
            <a:r>
              <a:rPr lang="en-US" b="0" dirty="0"/>
              <a:t>20. He’s real.  He doesn’t pretend he is something he is not.</a:t>
            </a:r>
          </a:p>
          <a:p>
            <a:pPr marL="237744" indent="-237744"/>
            <a:r>
              <a:rPr lang="en-US" b="1" dirty="0"/>
              <a:t>21. Loving.</a:t>
            </a:r>
            <a:r>
              <a:rPr lang="en-US" dirty="0"/>
              <a:t>  There is something special about a little child’s love.</a:t>
            </a:r>
          </a:p>
          <a:p>
            <a:pPr marL="237744" indent="-237744"/>
            <a:r>
              <a:rPr lang="en-US" dirty="0"/>
              <a:t>22. Their love is innocent, not based on sexual</a:t>
            </a:r>
            <a:r>
              <a:rPr lang="en-US" baseline="0" dirty="0"/>
              <a:t> attraction or good looks.</a:t>
            </a:r>
          </a:p>
          <a:p>
            <a:pPr marL="237744" indent="-237744"/>
            <a:r>
              <a:rPr lang="en-US" baseline="0" dirty="0"/>
              <a:t>23. A child reciprocates the love he receives like we do with God’s love.</a:t>
            </a:r>
          </a:p>
          <a:p>
            <a:pPr marL="237744" indent="-237744"/>
            <a:endParaRPr lang="en-US" baseline="0" dirty="0"/>
          </a:p>
          <a:p>
            <a:pPr marL="237744" indent="-237744"/>
            <a:r>
              <a:rPr lang="en-US" b="1" baseline="0" dirty="0"/>
              <a:t>B4:</a:t>
            </a:r>
          </a:p>
          <a:p>
            <a:pPr marL="237744" indent="-237744"/>
            <a:r>
              <a:rPr lang="en-US" baseline="0" dirty="0"/>
              <a:t>1.  Sometimes our relationship with others are based on what we think we can get in return.</a:t>
            </a:r>
          </a:p>
          <a:p>
            <a:pPr marL="237744" indent="-237744"/>
            <a:r>
              <a:rPr lang="en-US" baseline="0" dirty="0"/>
              <a:t>2.  A little child has nothing to give you except his heart.</a:t>
            </a:r>
          </a:p>
          <a:p>
            <a:pPr marL="237744" indent="-237744"/>
            <a:r>
              <a:rPr lang="en-US" baseline="0" dirty="0"/>
              <a:t>3.  So too, we have nothing of value to give to God except our hearts.</a:t>
            </a:r>
          </a:p>
          <a:p>
            <a:pPr marL="237744" indent="-237744"/>
            <a:r>
              <a:rPr lang="en-US" baseline="0" dirty="0"/>
              <a:t>4.  And that’s all that God really wants from us.</a:t>
            </a:r>
          </a:p>
          <a:p>
            <a:pPr marL="237744" indent="-237744"/>
            <a:r>
              <a:rPr lang="en-US" baseline="0" dirty="0"/>
              <a:t>5.  God loves us all like His little children, not because we’re always lovable, but because He’s always loving.</a:t>
            </a:r>
          </a:p>
          <a:p>
            <a:pPr marL="237744" indent="-237744"/>
            <a:endParaRPr lang="en-US" dirty="0"/>
          </a:p>
          <a:p>
            <a:pPr marL="274320" indent="-274320"/>
            <a:endParaRPr 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5</a:t>
            </a:fld>
            <a:endParaRPr lang="en-US" dirty="0"/>
          </a:p>
        </p:txBody>
      </p:sp>
    </p:spTree>
    <p:extLst>
      <p:ext uri="{BB962C8B-B14F-4D97-AF65-F5344CB8AC3E}">
        <p14:creationId xmlns:p14="http://schemas.microsoft.com/office/powerpoint/2010/main" val="1289390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a:p>
            <a:pPr marL="274320" indent="-274320"/>
            <a:r>
              <a:rPr lang="en-US" b="1" dirty="0"/>
              <a:t>B3:</a:t>
            </a:r>
          </a:p>
          <a:p>
            <a:pPr marL="274320" indent="-274320"/>
            <a:r>
              <a:rPr lang="en-US" b="0" dirty="0"/>
              <a:t>[See notes on linked slide.]</a:t>
            </a:r>
          </a:p>
          <a:p>
            <a:pPr marL="274320" indent="-274320"/>
            <a:endParaRPr lang="en-US" b="0" dirty="0"/>
          </a:p>
          <a:p>
            <a:pPr marL="274320" indent="-274320"/>
            <a:r>
              <a:rPr lang="en-US" b="1" dirty="0"/>
              <a:t>B4:</a:t>
            </a:r>
          </a:p>
          <a:p>
            <a:pPr marL="274320" indent="-274320"/>
            <a:r>
              <a:rPr lang="en-US" b="0" dirty="0"/>
              <a:t>1.  If God can raise Jesus from the dead, He can raise us from the dead too.</a:t>
            </a:r>
          </a:p>
          <a:p>
            <a:pPr marL="274320" indent="-274320"/>
            <a:r>
              <a:rPr lang="en-US" b="0" dirty="0"/>
              <a:t>2.  Paul wrote this in:</a:t>
            </a:r>
          </a:p>
          <a:p>
            <a:pPr marL="274320" indent="-274320"/>
            <a:r>
              <a:rPr lang="en-US" b="1" dirty="0"/>
              <a:t>2 Corinthians 4:14 ESV </a:t>
            </a:r>
            <a:r>
              <a:rPr lang="en-US" b="0" dirty="0"/>
              <a:t>- 14 knowing that he who raised the Lord Jesus will raise us also with Jesus and bring us with you into his presence.</a:t>
            </a:r>
          </a:p>
          <a:p>
            <a:pPr marL="274320" indent="-274320"/>
            <a:r>
              <a:rPr lang="en-US" b="0" dirty="0"/>
              <a:t>3.  And when we are raised we will have immortal bodies like the Lord Jesus had.</a:t>
            </a:r>
          </a:p>
          <a:p>
            <a:pPr marL="274320" indent="-274320"/>
            <a:r>
              <a:rPr lang="en-US" b="1" dirty="0"/>
              <a:t>Philippians 3:20-21 ESV</a:t>
            </a:r>
            <a:r>
              <a:rPr lang="en-US" b="0" dirty="0"/>
              <a:t> - 20 But our citizenship is in heaven, and from it we await a Savior, the Lord Jesus Christ, 21 who will transform our lowly body to be like his glorious body, by the power that enables him even to subject all things to himself.</a:t>
            </a:r>
          </a:p>
          <a:p>
            <a:pPr marL="274320" indent="-274320"/>
            <a:r>
              <a:rPr lang="en-US" b="0" dirty="0"/>
              <a:t>4.  Paul goes into great detail in the great resurrection chapter of 1 Cor 15.</a:t>
            </a:r>
          </a:p>
          <a:p>
            <a:pPr marL="274320" indent="-274320"/>
            <a:r>
              <a:rPr lang="en-US" b="0" dirty="0"/>
              <a:t>5.  Christ is the first fruits of the resurrection, and this guarantees the resurrection of all who are His at His coming.</a:t>
            </a:r>
          </a:p>
          <a:p>
            <a:pPr marL="274320" indent="-274320"/>
            <a:r>
              <a:rPr lang="en-US" b="0" dirty="0"/>
              <a:t>6.  Our eternal future depends on the resurrection of the body and the resurrection of Jesus demonstrates that it is indeed possible.</a:t>
            </a:r>
          </a:p>
          <a:p>
            <a:pPr marL="274320" indent="-274320"/>
            <a:r>
              <a:rPr lang="en-US" b="1" dirty="0"/>
              <a:t>1 Corinthians 15:13-14 ESV</a:t>
            </a:r>
            <a:r>
              <a:rPr lang="en-US" b="0" dirty="0"/>
              <a:t> - 13 But if there is no resurrection of the dead, then not even Christ has been raised. 14 And if Christ has not been raised, then our preaching is in vain and your faith is in vain.</a:t>
            </a:r>
          </a:p>
          <a:p>
            <a:pPr marL="274320" indent="-274320"/>
            <a:r>
              <a:rPr lang="en-US" b="0" dirty="0"/>
              <a:t>7.  The flip side of that is also true:</a:t>
            </a:r>
          </a:p>
          <a:p>
            <a:pPr marL="274320" indent="-274320"/>
            <a:r>
              <a:rPr lang="en-US" b="0" dirty="0"/>
              <a:t>8.  If Christ has been raised from the dead then the dead can be resurrected.  </a:t>
            </a:r>
          </a:p>
          <a:p>
            <a:pPr marL="274320" indent="-274320"/>
            <a:r>
              <a:rPr lang="en-US" b="0" dirty="0"/>
              <a:t>9.  Then our preaching is true and your faith is </a:t>
            </a:r>
            <a:r>
              <a:rPr lang="en-US" b="1" dirty="0"/>
              <a:t>not</a:t>
            </a:r>
            <a:r>
              <a:rPr lang="en-US" b="0" dirty="0"/>
              <a:t> in vain.</a:t>
            </a:r>
          </a:p>
          <a:p>
            <a:pPr marL="274320" indent="-274320"/>
            <a:r>
              <a:rPr lang="en-US" b="0" dirty="0"/>
              <a:t>10. Our hope for the future is tied directly to the resurrection of the Lord Jesus Christ.</a:t>
            </a:r>
          </a:p>
          <a:p>
            <a:pPr marL="274320" indent="-274320"/>
            <a:r>
              <a:rPr lang="en-US" b="0" dirty="0"/>
              <a:t>11. We can boldly proclaim, The Lord is risen!  He is risen indeed!!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30960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14218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0698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90327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slide" Target="slide6.xml"/></Relationships>
</file>

<file path=ppt/slides/_rels/slide1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14.xml"/><Relationship Id="rId4" Type="http://schemas.openxmlformats.org/officeDocument/2006/relationships/slide" Target="slide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6.xml"/><Relationship Id="rId4" Type="http://schemas.openxmlformats.org/officeDocument/2006/relationships/slide" Target="slide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5FAEF-7E96-4BD6-9FDF-4B611944AD65}"/>
              </a:ext>
            </a:extLst>
          </p:cNvPr>
          <p:cNvSpPr>
            <a:spLocks noGrp="1"/>
          </p:cNvSpPr>
          <p:nvPr>
            <p:ph type="ctrTitle"/>
          </p:nvPr>
        </p:nvSpPr>
        <p:spPr/>
        <p:txBody>
          <a:bodyPr/>
          <a:lstStyle/>
          <a:p>
            <a:r>
              <a:rPr lang="en-US" dirty="0"/>
              <a:t>Psalms</a:t>
            </a:r>
          </a:p>
        </p:txBody>
      </p:sp>
      <p:sp>
        <p:nvSpPr>
          <p:cNvPr id="3" name="Subtitle 2">
            <a:extLst>
              <a:ext uri="{FF2B5EF4-FFF2-40B4-BE49-F238E27FC236}">
                <a16:creationId xmlns:a16="http://schemas.microsoft.com/office/drawing/2014/main" id="{B4E3C7B8-D982-4C44-958A-7A450720603E}"/>
              </a:ext>
            </a:extLst>
          </p:cNvPr>
          <p:cNvSpPr>
            <a:spLocks noGrp="1"/>
          </p:cNvSpPr>
          <p:nvPr>
            <p:ph type="subTitle" idx="1"/>
          </p:nvPr>
        </p:nvSpPr>
        <p:spPr>
          <a:xfrm>
            <a:off x="4191000" y="3581400"/>
            <a:ext cx="4495800" cy="1752600"/>
          </a:xfrm>
        </p:spPr>
        <p:txBody>
          <a:bodyPr/>
          <a:lstStyle/>
          <a:p>
            <a:r>
              <a:rPr lang="en-US" dirty="0"/>
              <a:t>Lesson 13</a:t>
            </a:r>
          </a:p>
          <a:p>
            <a:r>
              <a:rPr lang="en-US" dirty="0"/>
              <a:t>Wait on the Lord</a:t>
            </a:r>
          </a:p>
        </p:txBody>
      </p:sp>
    </p:spTree>
    <p:extLst>
      <p:ext uri="{BB962C8B-B14F-4D97-AF65-F5344CB8AC3E}">
        <p14:creationId xmlns:p14="http://schemas.microsoft.com/office/powerpoint/2010/main" val="1965342998"/>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3BDE8-5D95-45FC-9481-2633D5967675}"/>
              </a:ext>
            </a:extLst>
          </p:cNvPr>
          <p:cNvSpPr>
            <a:spLocks noGrp="1"/>
          </p:cNvSpPr>
          <p:nvPr>
            <p:ph type="title"/>
          </p:nvPr>
        </p:nvSpPr>
        <p:spPr/>
        <p:txBody>
          <a:bodyPr/>
          <a:lstStyle/>
          <a:p>
            <a:r>
              <a:rPr lang="en-US" dirty="0"/>
              <a:t>Romans 8:22-25 ESV</a:t>
            </a:r>
          </a:p>
        </p:txBody>
      </p:sp>
      <p:sp>
        <p:nvSpPr>
          <p:cNvPr id="3" name="Content Placeholder 2">
            <a:extLst>
              <a:ext uri="{FF2B5EF4-FFF2-40B4-BE49-F238E27FC236}">
                <a16:creationId xmlns:a16="http://schemas.microsoft.com/office/drawing/2014/main" id="{22C8C5A7-5C7D-4CC1-9A59-8B6867A83FD9}"/>
              </a:ext>
            </a:extLst>
          </p:cNvPr>
          <p:cNvSpPr>
            <a:spLocks noGrp="1"/>
          </p:cNvSpPr>
          <p:nvPr>
            <p:ph idx="1"/>
          </p:nvPr>
        </p:nvSpPr>
        <p:spPr/>
        <p:txBody>
          <a:bodyPr>
            <a:normAutofit fontScale="92500" lnSpcReduction="20000"/>
          </a:bodyPr>
          <a:lstStyle/>
          <a:p>
            <a:r>
              <a:rPr lang="en-US" dirty="0"/>
              <a:t>For we know that the whole creation has been groaning together in the pains of childbirth until now. </a:t>
            </a:r>
            <a:r>
              <a:rPr lang="en-US" baseline="30000" dirty="0"/>
              <a:t>23</a:t>
            </a:r>
            <a:r>
              <a:rPr lang="en-US" dirty="0"/>
              <a:t> And not only the creation, but we ourselves, who have the </a:t>
            </a:r>
            <a:r>
              <a:rPr lang="en-US" dirty="0" err="1"/>
              <a:t>firstfruits</a:t>
            </a:r>
            <a:r>
              <a:rPr lang="en-US" dirty="0"/>
              <a:t> of the Spirit, groan inwardly as we wait eagerly for adoption as sons, the redemption of our bodies. </a:t>
            </a:r>
            <a:r>
              <a:rPr lang="en-US" baseline="30000" dirty="0"/>
              <a:t>24</a:t>
            </a:r>
            <a:r>
              <a:rPr lang="en-US" dirty="0"/>
              <a:t> For in this hope we were saved. Now hope that is seen is not hope. For who hopes for what he sees? </a:t>
            </a:r>
            <a:r>
              <a:rPr lang="en-US" baseline="30000" dirty="0"/>
              <a:t>25</a:t>
            </a:r>
            <a:r>
              <a:rPr lang="en-US" dirty="0"/>
              <a:t> But if we hope for what we do not see, we wait for it with patience.  [</a:t>
            </a:r>
            <a:r>
              <a:rPr lang="en-US" dirty="0">
                <a:hlinkClick r:id="rId3" action="ppaction://hlinksldjump"/>
              </a:rPr>
              <a:t>R</a:t>
            </a:r>
            <a:r>
              <a:rPr lang="en-US" dirty="0"/>
              <a:t>]</a:t>
            </a:r>
          </a:p>
        </p:txBody>
      </p:sp>
    </p:spTree>
    <p:extLst>
      <p:ext uri="{BB962C8B-B14F-4D97-AF65-F5344CB8AC3E}">
        <p14:creationId xmlns:p14="http://schemas.microsoft.com/office/powerpoint/2010/main" val="2327542434"/>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Psalm 27:4, 6, 8, 10 ESV</a:t>
            </a:r>
          </a:p>
        </p:txBody>
      </p:sp>
      <p:sp>
        <p:nvSpPr>
          <p:cNvPr id="3" name="Content Placeholder 2"/>
          <p:cNvSpPr>
            <a:spLocks noGrp="1"/>
          </p:cNvSpPr>
          <p:nvPr>
            <p:ph idx="1"/>
          </p:nvPr>
        </p:nvSpPr>
        <p:spPr>
          <a:xfrm>
            <a:off x="533400" y="1951037"/>
            <a:ext cx="7772400" cy="4449763"/>
          </a:xfrm>
        </p:spPr>
        <p:txBody>
          <a:bodyPr>
            <a:normAutofit fontScale="85000" lnSpcReduction="10000"/>
          </a:bodyPr>
          <a:lstStyle/>
          <a:p>
            <a:r>
              <a:rPr lang="en-US" dirty="0"/>
              <a:t>One thing have I asked of the LORD, that will I seek after: that I may dwell in the house of the LORD all the days of my life, to gaze upon the beauty of the LORD and to inquire in his temple. ... 6 And now my head shall be lifted up above my enemies all around me, and I will offer in his tent sacrifices with shouts of joy; I will sing and make melody to the LORD. ... 8 You have said, "Seek my face." My heart says to you, "Your face, LORD, do I seek." ... 10 For my father and my mother have forsaken me, but the LORD will take me in.  [</a:t>
            </a:r>
            <a:r>
              <a:rPr lang="en-US" dirty="0">
                <a:hlinkClick r:id="rId3" action="ppaction://hlinksldjump"/>
              </a:rPr>
              <a:t>R</a:t>
            </a:r>
            <a:r>
              <a:rPr lang="en-US" dirty="0"/>
              <a:t>]</a:t>
            </a:r>
          </a:p>
        </p:txBody>
      </p:sp>
    </p:spTree>
    <p:extLst>
      <p:ext uri="{BB962C8B-B14F-4D97-AF65-F5344CB8AC3E}">
        <p14:creationId xmlns:p14="http://schemas.microsoft.com/office/powerpoint/2010/main" val="1958706996"/>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7B94A-3D5E-1BB5-58EA-0241FEA48D2E}"/>
              </a:ext>
            </a:extLst>
          </p:cNvPr>
          <p:cNvSpPr>
            <a:spLocks noGrp="1"/>
          </p:cNvSpPr>
          <p:nvPr>
            <p:ph type="title"/>
          </p:nvPr>
        </p:nvSpPr>
        <p:spPr/>
        <p:txBody>
          <a:bodyPr/>
          <a:lstStyle/>
          <a:p>
            <a:r>
              <a:rPr lang="en-US" dirty="0"/>
              <a:t>Psalm 131:1-3 ESV</a:t>
            </a:r>
          </a:p>
        </p:txBody>
      </p:sp>
      <p:sp>
        <p:nvSpPr>
          <p:cNvPr id="3" name="Content Placeholder 2">
            <a:extLst>
              <a:ext uri="{FF2B5EF4-FFF2-40B4-BE49-F238E27FC236}">
                <a16:creationId xmlns:a16="http://schemas.microsoft.com/office/drawing/2014/main" id="{2AABD6F0-82F3-DDC2-07D8-07C0313A2588}"/>
              </a:ext>
            </a:extLst>
          </p:cNvPr>
          <p:cNvSpPr>
            <a:spLocks noGrp="1"/>
          </p:cNvSpPr>
          <p:nvPr>
            <p:ph idx="1"/>
          </p:nvPr>
        </p:nvSpPr>
        <p:spPr/>
        <p:txBody>
          <a:bodyPr>
            <a:normAutofit lnSpcReduction="10000"/>
          </a:bodyPr>
          <a:lstStyle/>
          <a:p>
            <a:r>
              <a:rPr lang="en-US" dirty="0"/>
              <a:t>[A Song of Ascents. Of David.] O LORD, my heart is not lifted up; my eyes are not raised too high; I do not occupy myself with things too great and too marvelous for me. 2 But I have calmed and quieted my soul, like a weaned child with its mother; like a weaned child is my soul within me. 3 O Israel, hope in the LORD from this time forth and forevermore.  [</a:t>
            </a:r>
            <a:r>
              <a:rPr lang="en-US" dirty="0">
                <a:hlinkClick r:id="rId3" action="ppaction://hlinksldjump"/>
              </a:rPr>
              <a:t>R</a:t>
            </a:r>
            <a:r>
              <a:rPr lang="en-US" dirty="0"/>
              <a:t>]</a:t>
            </a:r>
          </a:p>
        </p:txBody>
      </p:sp>
    </p:spTree>
    <p:extLst>
      <p:ext uri="{BB962C8B-B14F-4D97-AF65-F5344CB8AC3E}">
        <p14:creationId xmlns:p14="http://schemas.microsoft.com/office/powerpoint/2010/main" val="2996921180"/>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Matthew 18:1-4 ESV</a:t>
            </a:r>
          </a:p>
        </p:txBody>
      </p:sp>
      <p:sp>
        <p:nvSpPr>
          <p:cNvPr id="3" name="Content Placeholder 2"/>
          <p:cNvSpPr>
            <a:spLocks noGrp="1"/>
          </p:cNvSpPr>
          <p:nvPr>
            <p:ph idx="1"/>
          </p:nvPr>
        </p:nvSpPr>
        <p:spPr/>
        <p:txBody>
          <a:bodyPr>
            <a:normAutofit lnSpcReduction="10000"/>
          </a:bodyPr>
          <a:lstStyle/>
          <a:p>
            <a:r>
              <a:rPr lang="en-US" dirty="0">
                <a:effectLst>
                  <a:outerShdw blurRad="38100" dist="38100" dir="2700000" algn="tl">
                    <a:srgbClr val="000000">
                      <a:alpha val="43137"/>
                    </a:srgbClr>
                  </a:outerShdw>
                </a:effectLst>
              </a:rPr>
              <a:t>At that time the disciples came to Jesus, saying, "Who is the greatest in the kingdom of heaven?" 2 And calling to him a child, he put him in the midst of them 3 and said, "Truly, I say to you, unless you turn and become like children, you will never enter the kingdom of heaven. 4 Whoever humbles himself like this child is the greatest in the kingdom of heaven.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endParaRPr lang="en-US" dirty="0"/>
          </a:p>
        </p:txBody>
      </p:sp>
    </p:spTree>
    <p:extLst>
      <p:ext uri="{BB962C8B-B14F-4D97-AF65-F5344CB8AC3E}">
        <p14:creationId xmlns:p14="http://schemas.microsoft.com/office/powerpoint/2010/main" val="2812542036"/>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57735-2181-CA4F-3F9A-475991E9D9DB}"/>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Psalm 126:1-6 NLT</a:t>
            </a:r>
            <a:endParaRPr lang="en-US" dirty="0"/>
          </a:p>
        </p:txBody>
      </p:sp>
      <p:sp>
        <p:nvSpPr>
          <p:cNvPr id="3" name="Content Placeholder 2">
            <a:extLst>
              <a:ext uri="{FF2B5EF4-FFF2-40B4-BE49-F238E27FC236}">
                <a16:creationId xmlns:a16="http://schemas.microsoft.com/office/drawing/2014/main" id="{C3F092D9-DED6-85CC-26D5-8789BB1DDEF2}"/>
              </a:ext>
            </a:extLst>
          </p:cNvPr>
          <p:cNvSpPr>
            <a:spLocks noGrp="1"/>
          </p:cNvSpPr>
          <p:nvPr>
            <p:ph idx="1"/>
          </p:nvPr>
        </p:nvSpPr>
        <p:spPr/>
        <p:txBody>
          <a:bodyPr>
            <a:normAutofit fontScale="85000" lnSpcReduction="10000"/>
          </a:bodyPr>
          <a:lstStyle/>
          <a:p>
            <a:r>
              <a:rPr lang="en-US" dirty="0">
                <a:effectLst>
                  <a:outerShdw blurRad="38100" dist="38100" dir="2700000" algn="tl">
                    <a:srgbClr val="000000">
                      <a:alpha val="43137"/>
                    </a:srgbClr>
                  </a:outerShdw>
                </a:effectLst>
              </a:rPr>
              <a:t>[A song for pilgrims ascending to Jerusalem.]  When the LORD brought back his exiles to Jerusalem, it was like a dream! 2 We were filled with laughter, and we sang for joy. And the other nations said, "What amazing things the LORD has done for them." 3 Yes, the LORD has done amazing things for us! What joy! 4 Restore our fortunes, LORD, as streams renew the desert. 5 Those who plant in tears will harvest with shouts of joy. 6 They weep as they go to plant their seed, but they sing as they return with the harvest.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endParaRPr lang="en-US" dirty="0"/>
          </a:p>
        </p:txBody>
      </p:sp>
    </p:spTree>
    <p:extLst>
      <p:ext uri="{BB962C8B-B14F-4D97-AF65-F5344CB8AC3E}">
        <p14:creationId xmlns:p14="http://schemas.microsoft.com/office/powerpoint/2010/main" val="2447454107"/>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626114" name="Rectangle 2">
            <a:extLst>
              <a:ext uri="{FF2B5EF4-FFF2-40B4-BE49-F238E27FC236}">
                <a16:creationId xmlns:a16="http://schemas.microsoft.com/office/drawing/2014/main" id="{B22C4924-F7F7-4D67-B216-A76AD718DDE5}"/>
              </a:ext>
            </a:extLst>
          </p:cNvPr>
          <p:cNvSpPr>
            <a:spLocks noGrp="1" noChangeArrowheads="1"/>
          </p:cNvSpPr>
          <p:nvPr>
            <p:ph type="title"/>
          </p:nvPr>
        </p:nvSpPr>
        <p:spPr>
          <a:xfrm>
            <a:off x="990600" y="533400"/>
            <a:ext cx="7162800" cy="990600"/>
          </a:xfrm>
        </p:spPr>
        <p:txBody>
          <a:bodyPr/>
          <a:lstStyle/>
          <a:p>
            <a:r>
              <a:rPr lang="en-US" altLang="en-US" dirty="0"/>
              <a:t>Psalm 30:5 ESV</a:t>
            </a:r>
          </a:p>
        </p:txBody>
      </p:sp>
      <p:sp>
        <p:nvSpPr>
          <p:cNvPr id="1626115" name="Rectangle 3">
            <a:extLst>
              <a:ext uri="{FF2B5EF4-FFF2-40B4-BE49-F238E27FC236}">
                <a16:creationId xmlns:a16="http://schemas.microsoft.com/office/drawing/2014/main" id="{765C24BF-1A8A-481F-995E-9DCEFA889918}"/>
              </a:ext>
            </a:extLst>
          </p:cNvPr>
          <p:cNvSpPr>
            <a:spLocks noGrp="1" noChangeArrowheads="1"/>
          </p:cNvSpPr>
          <p:nvPr>
            <p:ph idx="1"/>
          </p:nvPr>
        </p:nvSpPr>
        <p:spPr>
          <a:xfrm>
            <a:off x="609600" y="1905000"/>
            <a:ext cx="7924800" cy="4572000"/>
          </a:xfrm>
        </p:spPr>
        <p:txBody>
          <a:bodyPr>
            <a:normAutofit/>
          </a:bodyPr>
          <a:lstStyle/>
          <a:p>
            <a:pPr>
              <a:lnSpc>
                <a:spcPct val="90000"/>
              </a:lnSpc>
            </a:pPr>
            <a:r>
              <a:rPr lang="en-US" altLang="en-US" dirty="0"/>
              <a:t>For his anger is but for a moment, and his favor is for a lifetime. Weeping may tarry for the night, but joy comes with the morning.  [</a:t>
            </a:r>
            <a:r>
              <a:rPr lang="en-US" altLang="en-US" dirty="0">
                <a:hlinkClick r:id="rId4" action="ppaction://hlinksldjump"/>
              </a:rPr>
              <a:t>R</a:t>
            </a:r>
            <a:r>
              <a:rPr lang="en-US" altLang="en-US" dirty="0"/>
              <a:t>]</a:t>
            </a:r>
          </a:p>
        </p:txBody>
      </p:sp>
    </p:spTree>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36678-B67B-4D6D-A65E-85EFBC34D843}"/>
              </a:ext>
            </a:extLst>
          </p:cNvPr>
          <p:cNvSpPr>
            <a:spLocks noGrp="1"/>
          </p:cNvSpPr>
          <p:nvPr>
            <p:ph type="title"/>
          </p:nvPr>
        </p:nvSpPr>
        <p:spPr/>
        <p:txBody>
          <a:bodyPr/>
          <a:lstStyle/>
          <a:p>
            <a:r>
              <a:rPr lang="en-US" dirty="0">
                <a:effectLst/>
              </a:rPr>
              <a:t>Isaiah 61:1-3 NIV</a:t>
            </a:r>
          </a:p>
        </p:txBody>
      </p:sp>
      <p:sp>
        <p:nvSpPr>
          <p:cNvPr id="3" name="Content Placeholder 2">
            <a:extLst>
              <a:ext uri="{FF2B5EF4-FFF2-40B4-BE49-F238E27FC236}">
                <a16:creationId xmlns:a16="http://schemas.microsoft.com/office/drawing/2014/main" id="{ED71EB38-08A0-408B-BB22-EDCEAF0AD2C1}"/>
              </a:ext>
            </a:extLst>
          </p:cNvPr>
          <p:cNvSpPr>
            <a:spLocks noGrp="1"/>
          </p:cNvSpPr>
          <p:nvPr>
            <p:ph idx="1"/>
          </p:nvPr>
        </p:nvSpPr>
        <p:spPr/>
        <p:txBody>
          <a:bodyPr>
            <a:normAutofit fontScale="77500" lnSpcReduction="20000"/>
          </a:bodyPr>
          <a:lstStyle/>
          <a:p>
            <a:r>
              <a:rPr lang="en-US" dirty="0">
                <a:effectLst/>
              </a:rPr>
              <a:t>The Spirit of the Sovereign LORD is on me, because the LORD has anointed me to proclaim good news to the poor. He has sent me to bind up the brokenhearted, to proclaim freedom for the captives and release from darkness for the prisoners, 2 to proclaim the year of the LORD's favor and the day of vengeance of our God, to comfort all who mourn, 3 and provide for those who grieve in Zion--to bestow on them a crown of beauty instead of ashes, the oil of joy instead of mourning, and a garment of praise instead of a spirit of despair. They will be called oaks of righteousness, a planting of the LORD for the display of his splendor.  [</a:t>
            </a:r>
            <a:r>
              <a:rPr lang="en-US" dirty="0">
                <a:effectLst/>
                <a:hlinkClick r:id="rId3" action="ppaction://hlinksldjump"/>
              </a:rPr>
              <a:t>R</a:t>
            </a:r>
            <a:r>
              <a:rPr lang="en-US" dirty="0">
                <a:effectLst/>
              </a:rPr>
              <a: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65158131"/>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Text</a:t>
            </a:r>
            <a:br>
              <a:rPr lang="en-US" dirty="0"/>
            </a:br>
            <a:r>
              <a:rPr lang="en-US" dirty="0"/>
              <a:t>Psalm 27:14 NKJV</a:t>
            </a:r>
          </a:p>
        </p:txBody>
      </p:sp>
      <p:sp>
        <p:nvSpPr>
          <p:cNvPr id="3" name="Content Placeholder 2"/>
          <p:cNvSpPr>
            <a:spLocks noGrp="1"/>
          </p:cNvSpPr>
          <p:nvPr>
            <p:ph idx="1"/>
          </p:nvPr>
        </p:nvSpPr>
        <p:spPr/>
        <p:txBody>
          <a:bodyPr>
            <a:normAutofit/>
          </a:bodyPr>
          <a:lstStyle/>
          <a:p>
            <a:r>
              <a:rPr lang="en-US" dirty="0"/>
              <a:t>Wait on the LORD; Be of good courage, And He shall strengthen your heart; Wait, I say, on the LORD!</a:t>
            </a:r>
          </a:p>
          <a:p>
            <a:r>
              <a:rPr lang="en-US" dirty="0"/>
              <a:t>What do you think it means here to “wait on the Lord?”</a:t>
            </a:r>
          </a:p>
          <a:p>
            <a:r>
              <a:rPr lang="en-US" dirty="0"/>
              <a:t>What goes along with waiting on the Lord in this psalm? </a:t>
            </a:r>
          </a:p>
        </p:txBody>
      </p:sp>
    </p:spTree>
    <p:extLst>
      <p:ext uri="{BB962C8B-B14F-4D97-AF65-F5344CB8AC3E}">
        <p14:creationId xmlns:p14="http://schemas.microsoft.com/office/powerpoint/2010/main" val="252126106"/>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60D36-2388-AC08-4334-6384730549FA}"/>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1B8E8C4C-98C0-09F3-CBC8-6C9F13747735}"/>
              </a:ext>
            </a:extLst>
          </p:cNvPr>
          <p:cNvSpPr>
            <a:spLocks noGrp="1"/>
          </p:cNvSpPr>
          <p:nvPr>
            <p:ph idx="1"/>
          </p:nvPr>
        </p:nvSpPr>
        <p:spPr>
          <a:xfrm>
            <a:off x="3505200" y="1676400"/>
            <a:ext cx="5562600" cy="5105400"/>
          </a:xfrm>
        </p:spPr>
        <p:txBody>
          <a:bodyPr>
            <a:normAutofit lnSpcReduction="10000"/>
          </a:bodyPr>
          <a:lstStyle/>
          <a:p>
            <a:r>
              <a:rPr lang="en-US" dirty="0"/>
              <a:t>The psalms in our lesson this week focus on what it means to wait on the Lord and find the hope, the peace, the joy, the rest, and the satisfaction that comes from trusting the Lord and living for Him.</a:t>
            </a:r>
          </a:p>
          <a:p>
            <a:pPr lvl="1"/>
            <a:r>
              <a:rPr lang="en-US" dirty="0"/>
              <a:t>Waiting for Redemption</a:t>
            </a:r>
          </a:p>
          <a:p>
            <a:pPr lvl="1"/>
            <a:r>
              <a:rPr lang="en-US" dirty="0"/>
              <a:t>Childlike Faith</a:t>
            </a:r>
          </a:p>
          <a:p>
            <a:pPr lvl="1"/>
            <a:r>
              <a:rPr lang="en-US" dirty="0"/>
              <a:t>Beauty for Ashes</a:t>
            </a:r>
          </a:p>
          <a:p>
            <a:pPr lvl="1"/>
            <a:r>
              <a:rPr lang="en-US" dirty="0"/>
              <a:t>Summary</a:t>
            </a:r>
          </a:p>
        </p:txBody>
      </p:sp>
    </p:spTree>
    <p:extLst>
      <p:ext uri="{BB962C8B-B14F-4D97-AF65-F5344CB8AC3E}">
        <p14:creationId xmlns:p14="http://schemas.microsoft.com/office/powerpoint/2010/main" val="3550073823"/>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Waiting for Redemption</a:t>
            </a:r>
          </a:p>
        </p:txBody>
      </p:sp>
      <p:sp>
        <p:nvSpPr>
          <p:cNvPr id="3" name="Content Placeholder 2"/>
          <p:cNvSpPr>
            <a:spLocks noGrp="1"/>
          </p:cNvSpPr>
          <p:nvPr>
            <p:ph idx="1"/>
          </p:nvPr>
        </p:nvSpPr>
        <p:spPr>
          <a:xfrm>
            <a:off x="3505200" y="1676400"/>
            <a:ext cx="5562600" cy="5029200"/>
          </a:xfrm>
        </p:spPr>
        <p:txBody>
          <a:bodyPr>
            <a:normAutofit/>
          </a:bodyPr>
          <a:lstStyle/>
          <a:p>
            <a:r>
              <a:rPr lang="en-US" dirty="0"/>
              <a:t>How does the apostle Paul pick up on the theme of waiting on the Lord, that is so prevalent in many psalms? (</a:t>
            </a:r>
            <a:r>
              <a:rPr lang="en-US" dirty="0">
                <a:hlinkClick r:id="rId4" action="ppaction://hlinksldjump"/>
              </a:rPr>
              <a:t>Rom 8:22-25</a:t>
            </a:r>
            <a:r>
              <a:rPr lang="en-US" dirty="0"/>
              <a:t>)</a:t>
            </a:r>
          </a:p>
          <a:p>
            <a:r>
              <a:rPr lang="en-US" dirty="0"/>
              <a:t>Before ending Ps 27 with a call to wait on the Lord, how does David model doing this? (</a:t>
            </a:r>
            <a:r>
              <a:rPr lang="en-US" dirty="0">
                <a:hlinkClick r:id="rId5" action="ppaction://hlinksldjump"/>
              </a:rPr>
              <a:t>Ps 27:4,6,8,10</a:t>
            </a:r>
            <a:r>
              <a:rPr lang="en-US" dirty="0"/>
              <a:t>)</a:t>
            </a:r>
          </a:p>
        </p:txBody>
      </p:sp>
    </p:spTree>
    <p:extLst>
      <p:ext uri="{BB962C8B-B14F-4D97-AF65-F5344CB8AC3E}">
        <p14:creationId xmlns:p14="http://schemas.microsoft.com/office/powerpoint/2010/main" val="3882664668"/>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92457-7DA0-8C40-9C3E-185E3D9EF303}"/>
              </a:ext>
            </a:extLst>
          </p:cNvPr>
          <p:cNvSpPr>
            <a:spLocks noGrp="1"/>
          </p:cNvSpPr>
          <p:nvPr>
            <p:ph type="title"/>
          </p:nvPr>
        </p:nvSpPr>
        <p:spPr/>
        <p:txBody>
          <a:bodyPr/>
          <a:lstStyle/>
          <a:p>
            <a:r>
              <a:rPr lang="en-US" dirty="0"/>
              <a:t>Childlike Faith</a:t>
            </a:r>
          </a:p>
        </p:txBody>
      </p:sp>
      <p:sp>
        <p:nvSpPr>
          <p:cNvPr id="3" name="Content Placeholder 2">
            <a:extLst>
              <a:ext uri="{FF2B5EF4-FFF2-40B4-BE49-F238E27FC236}">
                <a16:creationId xmlns:a16="http://schemas.microsoft.com/office/drawing/2014/main" id="{B9883238-1820-8B1A-A54D-8DA58760DCF1}"/>
              </a:ext>
            </a:extLst>
          </p:cNvPr>
          <p:cNvSpPr>
            <a:spLocks noGrp="1"/>
          </p:cNvSpPr>
          <p:nvPr>
            <p:ph idx="1"/>
          </p:nvPr>
        </p:nvSpPr>
        <p:spPr/>
        <p:txBody>
          <a:bodyPr>
            <a:normAutofit fontScale="85000" lnSpcReduction="10000"/>
          </a:bodyPr>
          <a:lstStyle/>
          <a:p>
            <a:r>
              <a:rPr lang="en-US" dirty="0"/>
              <a:t>What picture of saving faith does David paint in Ps 131? (</a:t>
            </a:r>
            <a:r>
              <a:rPr lang="en-US" dirty="0">
                <a:hlinkClick r:id="rId4" action="ppaction://hlinksldjump"/>
              </a:rPr>
              <a:t>Ps 131:1-3</a:t>
            </a:r>
            <a:r>
              <a:rPr lang="en-US" dirty="0"/>
              <a:t>)</a:t>
            </a:r>
          </a:p>
          <a:p>
            <a:r>
              <a:rPr lang="en-US" dirty="0"/>
              <a:t>What did Jesus say about the necessity of childlike faith? (</a:t>
            </a:r>
            <a:r>
              <a:rPr lang="en-US" dirty="0">
                <a:hlinkClick r:id="rId5" action="ppaction://hlinksldjump"/>
              </a:rPr>
              <a:t>Matt 18:1-4</a:t>
            </a:r>
            <a:r>
              <a:rPr lang="en-US" dirty="0"/>
              <a:t>)</a:t>
            </a:r>
          </a:p>
          <a:p>
            <a:r>
              <a:rPr lang="en-US" dirty="0"/>
              <a:t>What are some of the qualities of a little child that should exemplify those who belong to the kingdom of grace?</a:t>
            </a:r>
          </a:p>
          <a:p>
            <a:r>
              <a:rPr lang="en-US" dirty="0"/>
              <a:t>What does Jesus’ love for little children tell you about the love of God?</a:t>
            </a:r>
          </a:p>
          <a:p>
            <a:endParaRPr lang="en-US" dirty="0"/>
          </a:p>
        </p:txBody>
      </p:sp>
    </p:spTree>
    <p:extLst>
      <p:ext uri="{BB962C8B-B14F-4D97-AF65-F5344CB8AC3E}">
        <p14:creationId xmlns:p14="http://schemas.microsoft.com/office/powerpoint/2010/main" val="3021099641"/>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Beauty for Ashes</a:t>
            </a:r>
          </a:p>
        </p:txBody>
      </p:sp>
      <p:sp>
        <p:nvSpPr>
          <p:cNvPr id="3" name="Content Placeholder 2"/>
          <p:cNvSpPr>
            <a:spLocks noGrp="1"/>
          </p:cNvSpPr>
          <p:nvPr>
            <p:ph idx="1"/>
          </p:nvPr>
        </p:nvSpPr>
        <p:spPr>
          <a:xfrm>
            <a:off x="3505200" y="1676400"/>
            <a:ext cx="5562600" cy="5029200"/>
          </a:xfrm>
        </p:spPr>
        <p:txBody>
          <a:bodyPr>
            <a:normAutofit fontScale="85000" lnSpcReduction="20000"/>
          </a:bodyPr>
          <a:lstStyle/>
          <a:p>
            <a:r>
              <a:rPr lang="en-US" dirty="0"/>
              <a:t>How did the Lord turn the tears of His people to joy and laughter in </a:t>
            </a:r>
            <a:r>
              <a:rPr lang="en-US" dirty="0">
                <a:hlinkClick r:id="rId4" action="ppaction://hlinksldjump"/>
              </a:rPr>
              <a:t>Ps 126</a:t>
            </a:r>
            <a:r>
              <a:rPr lang="en-US" dirty="0"/>
              <a:t>?</a:t>
            </a:r>
          </a:p>
          <a:p>
            <a:r>
              <a:rPr lang="en-US" dirty="0"/>
              <a:t>How do the psalms express the morning as a time when the Lord acts to dispel the darkness that we go through? (</a:t>
            </a:r>
            <a:r>
              <a:rPr lang="en-US" dirty="0">
                <a:hlinkClick r:id="rId5" action="ppaction://hlinksldjump"/>
              </a:rPr>
              <a:t>Ps 30:5</a:t>
            </a:r>
            <a:r>
              <a:rPr lang="en-US" dirty="0"/>
              <a:t>)</a:t>
            </a:r>
          </a:p>
          <a:p>
            <a:r>
              <a:rPr lang="en-US" dirty="0"/>
              <a:t>What prophecy did Isaiah give about how the Messiah would dispel the sorrow and sadness of those who believe? (</a:t>
            </a:r>
            <a:r>
              <a:rPr lang="en-US" dirty="0">
                <a:hlinkClick r:id="rId6" action="ppaction://hlinksldjump"/>
              </a:rPr>
              <a:t>Isa 61:1-3</a:t>
            </a:r>
            <a:r>
              <a:rPr lang="en-US" dirty="0"/>
              <a:t>)</a:t>
            </a:r>
          </a:p>
          <a:p>
            <a:r>
              <a:rPr lang="en-US" dirty="0"/>
              <a:t>How does the resurrection of Jesus impact your view of the power of God to raise you from the dead? </a:t>
            </a:r>
          </a:p>
        </p:txBody>
      </p:sp>
    </p:spTree>
    <p:extLst>
      <p:ext uri="{BB962C8B-B14F-4D97-AF65-F5344CB8AC3E}">
        <p14:creationId xmlns:p14="http://schemas.microsoft.com/office/powerpoint/2010/main" val="4130266323"/>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815E-2377-42EB-BA10-62C340867B8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DE1544C-4EB3-4B32-ADDD-9CC825BD1ED8}"/>
              </a:ext>
            </a:extLst>
          </p:cNvPr>
          <p:cNvSpPr>
            <a:spLocks noGrp="1"/>
          </p:cNvSpPr>
          <p:nvPr>
            <p:ph idx="1"/>
          </p:nvPr>
        </p:nvSpPr>
        <p:spPr>
          <a:xfrm>
            <a:off x="3505200" y="1600200"/>
            <a:ext cx="5638800" cy="5257800"/>
          </a:xfrm>
        </p:spPr>
        <p:txBody>
          <a:bodyPr>
            <a:normAutofit fontScale="70000" lnSpcReduction="20000"/>
          </a:bodyPr>
          <a:lstStyle/>
          <a:p>
            <a:r>
              <a:rPr lang="en-US" dirty="0"/>
              <a:t>Waiting on the Lord does not imply an idleness that leads to frustration and anger.  </a:t>
            </a:r>
          </a:p>
          <a:p>
            <a:r>
              <a:rPr lang="en-US" dirty="0"/>
              <a:t>Instead it describes a life of faith and steadfast confidence in the promises of God, knowing that He is in control and will work out His plans for His creation.</a:t>
            </a:r>
          </a:p>
          <a:p>
            <a:r>
              <a:rPr lang="en-US" dirty="0"/>
              <a:t>Rather than being idle we are to occupy the time by growing in grace, building a relationship with the Lord that will endure, and living in obedience to His word.</a:t>
            </a:r>
          </a:p>
          <a:p>
            <a:r>
              <a:rPr lang="en-US" dirty="0"/>
              <a:t>The apostle Paul writes that the whole creation is groaning under the curse of sin, and believers wait eagerly for adoption as sons, and the redemption of our bodies.</a:t>
            </a:r>
          </a:p>
          <a:p>
            <a:r>
              <a:rPr lang="en-US" dirty="0"/>
              <a:t>He encourages us to hold onto the blessed hope with steadfast endurance as we wait for the redemption of our bodies.</a:t>
            </a:r>
          </a:p>
          <a:p>
            <a:endParaRPr lang="en-US" dirty="0"/>
          </a:p>
          <a:p>
            <a:endParaRPr lang="en-US" dirty="0"/>
          </a:p>
          <a:p>
            <a:endParaRPr lang="en-US" dirty="0"/>
          </a:p>
        </p:txBody>
      </p:sp>
    </p:spTree>
    <p:extLst>
      <p:ext uri="{BB962C8B-B14F-4D97-AF65-F5344CB8AC3E}">
        <p14:creationId xmlns:p14="http://schemas.microsoft.com/office/powerpoint/2010/main" val="3213784883"/>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815E-2377-42EB-BA10-62C340867B8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DE1544C-4EB3-4B32-ADDD-9CC825BD1ED8}"/>
              </a:ext>
            </a:extLst>
          </p:cNvPr>
          <p:cNvSpPr>
            <a:spLocks noGrp="1"/>
          </p:cNvSpPr>
          <p:nvPr>
            <p:ph idx="1"/>
          </p:nvPr>
        </p:nvSpPr>
        <p:spPr>
          <a:xfrm>
            <a:off x="3505200" y="1676400"/>
            <a:ext cx="5562600" cy="5181600"/>
          </a:xfrm>
        </p:spPr>
        <p:txBody>
          <a:bodyPr>
            <a:normAutofit fontScale="70000" lnSpcReduction="20000"/>
          </a:bodyPr>
          <a:lstStyle/>
          <a:p>
            <a:r>
              <a:rPr lang="en-US" dirty="0"/>
              <a:t>In Ps 131, David uses a metaphor which describes his peace with God as a weaned child with its mother.</a:t>
            </a:r>
          </a:p>
          <a:p>
            <a:r>
              <a:rPr lang="en-US" dirty="0"/>
              <a:t>This implies growth in a love relationship where he has matured from demands of crying to requests of asking.</a:t>
            </a:r>
          </a:p>
          <a:p>
            <a:r>
              <a:rPr lang="en-US" dirty="0"/>
              <a:t>Jesus said that the kingdom of heaven is only for those who become like little children.</a:t>
            </a:r>
          </a:p>
          <a:p>
            <a:r>
              <a:rPr lang="en-US" dirty="0"/>
              <a:t>This implies being born again and developing child-like character traits such as humility, trust, innocence, forgiveness, compassion, and love.</a:t>
            </a:r>
          </a:p>
          <a:p>
            <a:r>
              <a:rPr lang="en-US" dirty="0"/>
              <a:t>Ps 126 celebrates the joy and laughter of the return of exiles from Babylonian captivity.</a:t>
            </a:r>
          </a:p>
          <a:p>
            <a:pPr marL="0" indent="0">
              <a:buNone/>
            </a:pPr>
            <a:r>
              <a:rPr lang="en-US" dirty="0"/>
              <a:t> </a:t>
            </a:r>
          </a:p>
        </p:txBody>
      </p:sp>
    </p:spTree>
    <p:extLst>
      <p:ext uri="{BB962C8B-B14F-4D97-AF65-F5344CB8AC3E}">
        <p14:creationId xmlns:p14="http://schemas.microsoft.com/office/powerpoint/2010/main" val="2395199532"/>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59BFF-06B0-4CC9-8ADD-A90BD86A65FE}"/>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83B2B91B-A055-4928-A435-352D23D0EB48}"/>
              </a:ext>
            </a:extLst>
          </p:cNvPr>
          <p:cNvSpPr>
            <a:spLocks noGrp="1"/>
          </p:cNvSpPr>
          <p:nvPr>
            <p:ph idx="1"/>
          </p:nvPr>
        </p:nvSpPr>
        <p:spPr>
          <a:xfrm>
            <a:off x="3429000" y="1600200"/>
            <a:ext cx="5715000" cy="5257800"/>
          </a:xfrm>
        </p:spPr>
        <p:txBody>
          <a:bodyPr>
            <a:normAutofit fontScale="70000" lnSpcReduction="20000"/>
          </a:bodyPr>
          <a:lstStyle/>
          <a:p>
            <a:r>
              <a:rPr lang="en-US" dirty="0"/>
              <a:t>This was made possible by God calling Cyrus to fulfill His purpose and free His people.</a:t>
            </a:r>
          </a:p>
          <a:p>
            <a:r>
              <a:rPr lang="en-US" dirty="0"/>
              <a:t>What begins in weeping and sorrow, God can turn to joy and laughter.</a:t>
            </a:r>
          </a:p>
          <a:p>
            <a:r>
              <a:rPr lang="en-US" dirty="0"/>
              <a:t>While weeping may endure for a night joy comes in the morning when the Sun of Righteous arises with healing in His wings.</a:t>
            </a:r>
          </a:p>
          <a:p>
            <a:r>
              <a:rPr lang="en-US" dirty="0"/>
              <a:t>Isaiah prophesied that the Messiah would bring beauty for ashes, joy for mourning, and praise for despair.</a:t>
            </a:r>
          </a:p>
          <a:p>
            <a:r>
              <a:rPr lang="en-US" dirty="0"/>
              <a:t>This was literally fulfilled by Jesus on the day of His resurrection as His disciples went from despair to joy.</a:t>
            </a:r>
          </a:p>
          <a:p>
            <a:r>
              <a:rPr lang="en-US" dirty="0"/>
              <a:t>Knowing that God is in control and that His promises are sure, will you wait on the Lord as you live this week, standing in steadfast hope on the promises that cannot fail.</a:t>
            </a:r>
          </a:p>
          <a:p>
            <a:endParaRPr lang="en-US" dirty="0"/>
          </a:p>
          <a:p>
            <a:endParaRPr lang="en-US" dirty="0"/>
          </a:p>
        </p:txBody>
      </p:sp>
    </p:spTree>
    <p:extLst>
      <p:ext uri="{BB962C8B-B14F-4D97-AF65-F5344CB8AC3E}">
        <p14:creationId xmlns:p14="http://schemas.microsoft.com/office/powerpoint/2010/main" val="1475087255"/>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1317771</TotalTime>
  <Words>5661</Words>
  <Application>Microsoft Office PowerPoint</Application>
  <PresentationFormat>On-screen Show (4:3)</PresentationFormat>
  <Paragraphs>322</Paragraphs>
  <Slides>17</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Arial</vt:lpstr>
      <vt:lpstr>Arial Rounded MT Bold</vt:lpstr>
      <vt:lpstr>Calibri</vt:lpstr>
      <vt:lpstr>2_Default Design</vt:lpstr>
      <vt:lpstr>Default Design</vt:lpstr>
      <vt:lpstr>Psalms</vt:lpstr>
      <vt:lpstr>Memory Text Psalm 27:14 NKJV</vt:lpstr>
      <vt:lpstr>Overview</vt:lpstr>
      <vt:lpstr>Waiting for Redemption</vt:lpstr>
      <vt:lpstr>Childlike Faith</vt:lpstr>
      <vt:lpstr>Beauty for Ashes</vt:lpstr>
      <vt:lpstr>Summary</vt:lpstr>
      <vt:lpstr>Summary</vt:lpstr>
      <vt:lpstr>Summary</vt:lpstr>
      <vt:lpstr>PowerPoint Presentation</vt:lpstr>
      <vt:lpstr>Romans 8:22-25 ESV</vt:lpstr>
      <vt:lpstr>Psalm 27:4, 6, 8, 10 ESV</vt:lpstr>
      <vt:lpstr>Psalm 131:1-3 ESV</vt:lpstr>
      <vt:lpstr>Matthew 18:1-4 ESV</vt:lpstr>
      <vt:lpstr>Psalm 126:1-6 NLT</vt:lpstr>
      <vt:lpstr>Psalm 30:5 ESV</vt:lpstr>
      <vt:lpstr>Isaiah 61:1-3 NIV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13: Wait on the Lord</dc:title>
  <dc:subject>Psalms</dc:subject>
  <dc:creator>Kenneth J. McNulty</dc:creator>
  <cp:lastModifiedBy>Kenneth McNulty</cp:lastModifiedBy>
  <cp:revision>22388</cp:revision>
  <cp:lastPrinted>2016-06-03T16:02:10Z</cp:lastPrinted>
  <dcterms:created xsi:type="dcterms:W3CDTF">2005-09-30T23:50:48Z</dcterms:created>
  <dcterms:modified xsi:type="dcterms:W3CDTF">2024-03-30T01:39:22Z</dcterms:modified>
  <cp:category>Bible Book</cp:category>
</cp:coreProperties>
</file>