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8"/>
  </p:notesMasterIdLst>
  <p:handoutMasterIdLst>
    <p:handoutMasterId r:id="rId29"/>
  </p:handoutMasterIdLst>
  <p:sldIdLst>
    <p:sldId id="2889" r:id="rId3"/>
    <p:sldId id="2110" r:id="rId4"/>
    <p:sldId id="3067" r:id="rId5"/>
    <p:sldId id="2127" r:id="rId6"/>
    <p:sldId id="2130" r:id="rId7"/>
    <p:sldId id="1100" r:id="rId8"/>
    <p:sldId id="730" r:id="rId9"/>
    <p:sldId id="733" r:id="rId10"/>
    <p:sldId id="731" r:id="rId11"/>
    <p:sldId id="734" r:id="rId12"/>
    <p:sldId id="732" r:id="rId13"/>
    <p:sldId id="2862" r:id="rId14"/>
    <p:sldId id="2861" r:id="rId15"/>
    <p:sldId id="3131" r:id="rId16"/>
    <p:sldId id="2915" r:id="rId17"/>
    <p:sldId id="2914" r:id="rId18"/>
    <p:sldId id="3126" r:id="rId19"/>
    <p:sldId id="3118" r:id="rId20"/>
    <p:sldId id="2114" r:id="rId21"/>
    <p:sldId id="2128" r:id="rId22"/>
    <p:sldId id="2135" r:id="rId23"/>
    <p:sldId id="2129" r:id="rId24"/>
    <p:sldId id="2147" r:id="rId25"/>
    <p:sldId id="2935" r:id="rId26"/>
    <p:sldId id="2131" r:id="rId27"/>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4/19/2024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0AAEAE6-100E-4F37-A8D5-ED79D286DDC9}"/>
              </a:ext>
            </a:extLst>
          </p:cNvPr>
          <p:cNvSpPr>
            <a:spLocks noGrp="1" noChangeArrowheads="1"/>
          </p:cNvSpPr>
          <p:nvPr>
            <p:ph type="sldNum" sz="quarter" idx="5"/>
          </p:nvPr>
        </p:nvSpPr>
        <p:spPr/>
        <p:txBody>
          <a:bodyPr/>
          <a:lstStyle>
            <a:lvl1pPr eaLnBrk="0" hangingPunct="0">
              <a:defRPr>
                <a:solidFill>
                  <a:schemeClr val="folHlink"/>
                </a:solidFill>
                <a:latin typeface="Arial" panose="020B0604020202020204" pitchFamily="34" charset="0"/>
                <a:cs typeface="Arial" panose="020B0604020202020204" pitchFamily="34" charset="0"/>
              </a:defRPr>
            </a:lvl1pPr>
            <a:lvl2pPr marL="742950" indent="-285750" eaLnBrk="0" hangingPunct="0">
              <a:defRPr>
                <a:solidFill>
                  <a:schemeClr val="folHlink"/>
                </a:solidFill>
                <a:latin typeface="Arial" panose="020B0604020202020204" pitchFamily="34" charset="0"/>
                <a:cs typeface="Arial" panose="020B0604020202020204" pitchFamily="34" charset="0"/>
              </a:defRPr>
            </a:lvl2pPr>
            <a:lvl3pPr marL="1143000" indent="-228600" eaLnBrk="0" hangingPunct="0">
              <a:defRPr>
                <a:solidFill>
                  <a:schemeClr val="folHlink"/>
                </a:solidFill>
                <a:latin typeface="Arial" panose="020B0604020202020204" pitchFamily="34" charset="0"/>
                <a:cs typeface="Arial" panose="020B0604020202020204" pitchFamily="34" charset="0"/>
              </a:defRPr>
            </a:lvl3pPr>
            <a:lvl4pPr marL="1600200" indent="-228600" eaLnBrk="0" hangingPunct="0">
              <a:defRPr>
                <a:solidFill>
                  <a:schemeClr val="folHlink"/>
                </a:solidFill>
                <a:latin typeface="Arial" panose="020B0604020202020204" pitchFamily="34" charset="0"/>
                <a:cs typeface="Arial" panose="020B0604020202020204" pitchFamily="34" charset="0"/>
              </a:defRPr>
            </a:lvl4pPr>
            <a:lvl5pPr marL="2057400" indent="-228600" eaLnBrk="0" hangingPunct="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E2826D-6C02-453D-95A3-CDCCDAF4D0F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795" name="Rectangle 2">
            <a:extLst>
              <a:ext uri="{FF2B5EF4-FFF2-40B4-BE49-F238E27FC236}">
                <a16:creationId xmlns:a16="http://schemas.microsoft.com/office/drawing/2014/main" id="{0F3DF774-48BE-4B5C-9F11-5B6D7A1DD53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1A445C4-10DE-4C96-81AB-E48284E98EA8}"/>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1.  Is it any wonder that Adventists have pointed to Sunday sacredness as the visible mark of the Beast?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D94E727-0FC2-4D68-95F7-B8312C557BD2}"/>
              </a:ext>
            </a:extLst>
          </p:cNvPr>
          <p:cNvSpPr>
            <a:spLocks noGrp="1" noChangeArrowheads="1"/>
          </p:cNvSpPr>
          <p:nvPr>
            <p:ph type="sldNum" sz="quarter" idx="5"/>
          </p:nvPr>
        </p:nvSpPr>
        <p:spPr/>
        <p:txBody>
          <a:bodyPr/>
          <a:lstStyle>
            <a:lvl1pPr eaLnBrk="0" hangingPunct="0">
              <a:defRPr>
                <a:solidFill>
                  <a:schemeClr val="folHlink"/>
                </a:solidFill>
                <a:latin typeface="Arial" panose="020B0604020202020204" pitchFamily="34" charset="0"/>
                <a:cs typeface="Arial" panose="020B0604020202020204" pitchFamily="34" charset="0"/>
              </a:defRPr>
            </a:lvl1pPr>
            <a:lvl2pPr marL="742950" indent="-285750" eaLnBrk="0" hangingPunct="0">
              <a:defRPr>
                <a:solidFill>
                  <a:schemeClr val="folHlink"/>
                </a:solidFill>
                <a:latin typeface="Arial" panose="020B0604020202020204" pitchFamily="34" charset="0"/>
                <a:cs typeface="Arial" panose="020B0604020202020204" pitchFamily="34" charset="0"/>
              </a:defRPr>
            </a:lvl2pPr>
            <a:lvl3pPr marL="1143000" indent="-228600" eaLnBrk="0" hangingPunct="0">
              <a:defRPr>
                <a:solidFill>
                  <a:schemeClr val="folHlink"/>
                </a:solidFill>
                <a:latin typeface="Arial" panose="020B0604020202020204" pitchFamily="34" charset="0"/>
                <a:cs typeface="Arial" panose="020B0604020202020204" pitchFamily="34" charset="0"/>
              </a:defRPr>
            </a:lvl3pPr>
            <a:lvl4pPr marL="1600200" indent="-228600" eaLnBrk="0" hangingPunct="0">
              <a:defRPr>
                <a:solidFill>
                  <a:schemeClr val="folHlink"/>
                </a:solidFill>
                <a:latin typeface="Arial" panose="020B0604020202020204" pitchFamily="34" charset="0"/>
                <a:cs typeface="Arial" panose="020B0604020202020204" pitchFamily="34" charset="0"/>
              </a:defRPr>
            </a:lvl4pPr>
            <a:lvl5pPr marL="2057400" indent="-228600" eaLnBrk="0" hangingPunct="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0C64B6-BBF4-49CB-BDD4-C827D1B7DA6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19" name="Rectangle 2">
            <a:extLst>
              <a:ext uri="{FF2B5EF4-FFF2-40B4-BE49-F238E27FC236}">
                <a16:creationId xmlns:a16="http://schemas.microsoft.com/office/drawing/2014/main" id="{D911BC1D-7518-4ADD-88E5-9AFE69DE602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21FE1DD-D81F-4F2C-AE19-DBF6D48ADC03}"/>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Propitiation means an atoning sacrifice by which sins are forgiven.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buFontTx/>
              <a:buNone/>
            </a:pPr>
            <a:r>
              <a:rPr lang="en-US" dirty="0"/>
              <a:t>(Bible Truth)</a:t>
            </a:r>
          </a:p>
          <a:p>
            <a:pPr marL="274320" indent="-274320">
              <a:buFontTx/>
              <a:buNone/>
            </a:pPr>
            <a:r>
              <a:rPr lang="en-US" dirty="0"/>
              <a:t>1.  Hebrews 9:28 KJV - 28 So Christ was once offered to bear the sins of many; and unto them that look for him shall he appear the second time without sin unto salvation.</a:t>
            </a:r>
          </a:p>
          <a:p>
            <a:pPr marL="274320" indent="-274320">
              <a:buFontTx/>
              <a:buNone/>
            </a:pPr>
            <a:r>
              <a:rPr lang="en-US" dirty="0"/>
              <a:t>2.  1 Timothy 2:5 KJV - 5 For there is one God, and one mediator between God and men, the man Christ Jesus;</a:t>
            </a:r>
          </a:p>
          <a:p>
            <a:pPr marL="274320" indent="-274320">
              <a:buFontTx/>
              <a:buNone/>
            </a:pPr>
            <a:r>
              <a:rPr lang="en-US" dirty="0"/>
              <a:t>3.  1 John 1:9 KJV - 9 If we confess our sins, he is faithful and just to forgive us our sins, and to cleanse us from all unrighteousness.</a:t>
            </a:r>
          </a:p>
          <a:p>
            <a:pPr marL="274320" indent="-274320">
              <a:buFontTx/>
              <a:buNone/>
            </a:pPr>
            <a:r>
              <a:rPr lang="en-US" dirty="0"/>
              <a:t>4.  Ephesians 2:8-9 KJV - 8 For by grace are ye saved through faith; and that not of yourselves: it is the gift of God: 9 Not of works, lest any man should boast.</a:t>
            </a:r>
          </a:p>
          <a:p>
            <a:pPr marL="274320" indent="-274320">
              <a:buFontTx/>
              <a:buNone/>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137741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(Bible Truth)</a:t>
            </a:r>
          </a:p>
          <a:p>
            <a:pPr marL="274320" indent="-274320"/>
            <a:r>
              <a:rPr lang="en-US" dirty="0"/>
              <a:t>5.  Ephesians 4:15 KJV - 15 But speaking the truth in love, may grow up into him in all things, which is the head, even Christ:</a:t>
            </a:r>
          </a:p>
          <a:p>
            <a:pPr marL="274320" indent="-274320"/>
            <a:r>
              <a:rPr lang="en-US" dirty="0"/>
              <a:t>6.  Romans 6:3-4 KJV - 3 Know ye not, that so many of us as were baptized into Jesus Christ were baptized into his death? 4 Therefore we are buried with him by baptism into death: that like as Christ was raised up from the dead by the glory of the Father, even so we also should walk in newness of life.  (Only immersion can symbolize death, burial, and resurrection.)</a:t>
            </a:r>
          </a:p>
          <a:p>
            <a:pPr marL="274320" indent="-274320"/>
            <a:r>
              <a:rPr lang="en-US" dirty="0"/>
              <a:t>7.  Exodus 20:10 KJV - 10 But the seventh day is the sabbath of the LORD thy God:</a:t>
            </a:r>
          </a:p>
          <a:p>
            <a:pPr marL="274320" indent="-274320"/>
            <a:r>
              <a:rPr lang="en-US" dirty="0"/>
              <a:t>8.  2 Timothy 3:16 KJV - 16 All scripture is given by inspiration of God, and is profitable for doctrine, for reproof, for correction, for instruction in righteousness:</a:t>
            </a:r>
          </a:p>
          <a:p>
            <a:pPr marL="274320" indent="-274320"/>
            <a:endParaRPr lang="en-US" dirty="0"/>
          </a:p>
          <a:p>
            <a:pPr marL="274320" indent="-274320"/>
            <a:r>
              <a:rPr lang="en-US" dirty="0"/>
              <a:t>1.  These are just the major points of heresy.</a:t>
            </a:r>
          </a:p>
          <a:p>
            <a:pPr marL="274320" indent="-274320"/>
            <a:r>
              <a:rPr lang="en-US" dirty="0"/>
              <a:t>2.  We could cite many other non-biblical doctrines such as the immortality of the soul, eternal torment in hell, the immaculate conception (the idea the Mary was conceived without sin), the assumption of Mary (bodily resurrected to heaven), prayers to Mary and the saints, the rosary, purgatory, the sale of indulgences, celibacy for priests and nuns, and many others.</a:t>
            </a:r>
          </a:p>
          <a:p>
            <a:pPr marL="274320" indent="-274320"/>
            <a:r>
              <a:rPr lang="en-US" dirty="0"/>
              <a:t>3.  Certainly Satan has been busy bringing compromise and counterfeits into the Christian church.</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354458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The guiding principle of the Reformation led by Martin Luther was Sola Scriptura.</a:t>
            </a:r>
          </a:p>
          <a:p>
            <a:pPr marL="274320" indent="-274320"/>
            <a:r>
              <a:rPr lang="en-US" dirty="0"/>
              <a:t>2.  The Bible and the Bible only is our rule of faith and practice.</a:t>
            </a:r>
          </a:p>
          <a:p>
            <a:pPr marL="274320" indent="-274320"/>
            <a:r>
              <a:rPr lang="en-US" dirty="0"/>
              <a:t>3.  Our only safety is fidelity to the word of God.</a:t>
            </a:r>
          </a:p>
          <a:p>
            <a:pPr marL="274320" indent="-274320"/>
            <a:r>
              <a:rPr lang="en-US" dirty="0"/>
              <a:t>4.  Because all scripture is inspired, it is an infallible guide to our faith and practice.</a:t>
            </a:r>
          </a:p>
          <a:p>
            <a:pPr marL="274320" indent="-274320"/>
            <a:r>
              <a:rPr lang="en-US" dirty="0"/>
              <a:t>5.  Popes and church councils are not inspired and are subject to errors, self-contradictions, and the influence of nefarious forces and motivations.</a:t>
            </a:r>
          </a:p>
          <a:p>
            <a:pPr marL="274320" indent="-274320"/>
            <a:r>
              <a:rPr lang="en-US" dirty="0"/>
              <a:t>6.  So if we are faithful to the Bible, we will not be led into counterfeits and compromise by the devil in his battle for our minds.</a:t>
            </a:r>
          </a:p>
          <a:p>
            <a:pPr marL="274320" indent="-274320"/>
            <a:endParaRPr lang="en-US" dirty="0"/>
          </a:p>
          <a:p>
            <a:pPr marL="274320" indent="-274320"/>
            <a:r>
              <a:rPr lang="en-US" b="1" dirty="0"/>
              <a:t>B2:</a:t>
            </a:r>
          </a:p>
          <a:p>
            <a:pPr marL="274320" indent="-274320"/>
            <a:r>
              <a:rPr lang="en-US" dirty="0"/>
              <a:t>1.  Many of the churches have not fully reformed from the papal system.</a:t>
            </a:r>
          </a:p>
          <a:p>
            <a:pPr marL="274320" indent="-274320"/>
            <a:r>
              <a:rPr lang="en-US" dirty="0"/>
              <a:t>2.  Many still hold to infant baptism, or the immortality of the soul or eternal torment, or other doctrines invented by the Roman church.</a:t>
            </a:r>
          </a:p>
          <a:p>
            <a:pPr marL="274320" indent="-274320"/>
            <a:r>
              <a:rPr lang="en-US" dirty="0"/>
              <a:t>3.  Some churches have an honest difference in opinion on what the word of God teaches.</a:t>
            </a:r>
          </a:p>
          <a:p>
            <a:pPr marL="274320" indent="-274320"/>
            <a:r>
              <a:rPr lang="en-US" dirty="0"/>
              <a:t>4.  So we must each make up our own mind where the Lord wants us to take a stand.</a:t>
            </a:r>
          </a:p>
          <a:p>
            <a:pPr marL="274320" indent="-274320"/>
            <a:r>
              <a:rPr lang="en-US" dirty="0"/>
              <a:t>5.  I grew up in the Presbyterian church, but I came to see that I could not reconcile a number of its teachings with the Bible.</a:t>
            </a:r>
          </a:p>
          <a:p>
            <a:pPr marL="274320" indent="-274320"/>
            <a:r>
              <a:rPr lang="en-US" dirty="0"/>
              <a:t>6.  So I began searching for truth, and my search led me to the SDA Church.</a:t>
            </a:r>
          </a:p>
          <a:p>
            <a:pPr marL="274320" indent="-274320"/>
            <a:endParaRPr lang="en-US" dirty="0"/>
          </a:p>
          <a:p>
            <a:pPr marL="274320" indent="-274320"/>
            <a:r>
              <a:rPr lang="en-US" b="1" dirty="0"/>
              <a:t>B3:</a:t>
            </a:r>
          </a:p>
          <a:p>
            <a:pPr marL="274320" indent="-274320"/>
            <a:r>
              <a:rPr lang="en-US" dirty="0"/>
              <a:t>1.  We need to pray for the HS to fill us and guide us into all truth.</a:t>
            </a:r>
          </a:p>
          <a:p>
            <a:pPr marL="274320" indent="-274320"/>
            <a:r>
              <a:rPr lang="en-US" dirty="0"/>
              <a:t>2.  That is the promise that Jesus gave us.</a:t>
            </a:r>
          </a:p>
          <a:p>
            <a:pPr marL="274320" indent="-274320"/>
            <a:r>
              <a:rPr lang="en-US" b="1" dirty="0"/>
              <a:t>John 16:13 KJV </a:t>
            </a:r>
            <a:r>
              <a:rPr lang="en-US" dirty="0"/>
              <a:t>-  Howbeit when he, the Spirit of truth, is come, he will guide you into all truth:</a:t>
            </a:r>
          </a:p>
          <a:p>
            <a:pPr marL="274320" indent="-274320"/>
            <a:r>
              <a:rPr lang="en-US" dirty="0"/>
              <a:t>3.  Since the HS inspired the Word of God, He can reveal its truth to our hearts.</a:t>
            </a:r>
          </a:p>
          <a:p>
            <a:pPr marL="274320" indent="-274320"/>
            <a:r>
              <a:rPr lang="en-US" dirty="0"/>
              <a:t>4.  We need to study the word and pray that God will guide us into truth.</a:t>
            </a:r>
          </a:p>
          <a:p>
            <a:pPr marL="274320" indent="-274320"/>
            <a:r>
              <a:rPr lang="en-US" dirty="0"/>
              <a:t>5.  Today we have wonderful resources in concordances and commentaries that can help us come to a knowledge of the truth.</a:t>
            </a:r>
          </a:p>
          <a:p>
            <a:pPr marL="274320" indent="-274320"/>
            <a:r>
              <a:rPr lang="en-US" dirty="0"/>
              <a:t>6.  But the Bible is the objective standard by which all spiritual truth must be judged.</a:t>
            </a:r>
          </a:p>
          <a:p>
            <a:pPr marL="274320" indent="-274320"/>
            <a:endParaRPr lang="en-US" dirty="0"/>
          </a:p>
          <a:p>
            <a:pPr marL="274320" indent="-274320"/>
            <a:r>
              <a:rPr lang="en-US" b="1" dirty="0"/>
              <a:t>B4:</a:t>
            </a:r>
          </a:p>
          <a:p>
            <a:pPr marL="274320" indent="-274320"/>
            <a:r>
              <a:rPr lang="en-US" dirty="0"/>
              <a:t>1.  Here are a few that come to mind:</a:t>
            </a:r>
          </a:p>
          <a:p>
            <a:pPr marL="274320" indent="-274320"/>
            <a:r>
              <a:rPr lang="en-US" b="1" dirty="0"/>
              <a:t>2 Timothy 2:15 KJV</a:t>
            </a:r>
            <a:r>
              <a:rPr lang="en-US" dirty="0"/>
              <a:t> - 15 Study to shew thyself approved unto God, a workman that </a:t>
            </a:r>
            <a:r>
              <a:rPr lang="en-US" dirty="0" err="1"/>
              <a:t>needeth</a:t>
            </a:r>
            <a:r>
              <a:rPr lang="en-US" dirty="0"/>
              <a:t> not to be ashamed, rightly dividing the word of truth.</a:t>
            </a:r>
          </a:p>
          <a:p>
            <a:pPr marL="274320" indent="-274320"/>
            <a:r>
              <a:rPr lang="en-US" b="1" dirty="0"/>
              <a:t>2 Timothy 3:16-17 KJV</a:t>
            </a:r>
            <a:r>
              <a:rPr lang="en-US" dirty="0"/>
              <a:t> - 16 All scripture is given by inspiration of God, and is profitable for doctrine, for reproof, for correction, for instruction in righteousness: 17 That the man of God may be perfect [or equipped], thoroughly furnished unto all good works.</a:t>
            </a:r>
          </a:p>
          <a:p>
            <a:pPr marL="274320" indent="-274320"/>
            <a:r>
              <a:rPr lang="en-US" b="1" dirty="0"/>
              <a:t>2 Peter 1:21 KJV</a:t>
            </a:r>
            <a:r>
              <a:rPr lang="en-US" dirty="0"/>
              <a:t> - 21 For the prophecy came not in old time by the will of man: but holy men of God </a:t>
            </a:r>
            <a:r>
              <a:rPr lang="en-US" dirty="0" err="1"/>
              <a:t>spake</a:t>
            </a:r>
            <a:r>
              <a:rPr lang="en-US" dirty="0"/>
              <a:t> as they were moved by the Holy Ghost.</a:t>
            </a:r>
          </a:p>
          <a:p>
            <a:pPr marL="274320" indent="-274320"/>
            <a:r>
              <a:rPr lang="en-US" b="1" dirty="0"/>
              <a:t>2 Timothy 4:2 KJV</a:t>
            </a:r>
            <a:r>
              <a:rPr lang="en-US" dirty="0"/>
              <a:t> - 2 Preach the word; be instant in season, out of season; reprove, rebuke, exhort with all longsuffering and doctrine.</a:t>
            </a:r>
          </a:p>
          <a:p>
            <a:pPr marL="274320" indent="-274320"/>
            <a:r>
              <a:rPr lang="en-US" b="1" dirty="0"/>
              <a:t>Jude 1:3 KJV</a:t>
            </a:r>
            <a:r>
              <a:rPr lang="en-US" dirty="0"/>
              <a:t> - 3 Beloved, … it was needful for me to write unto you, and exhort you that ye should earnestly contend for the faith which was once delivered unto the saints.</a:t>
            </a:r>
          </a:p>
          <a:p>
            <a:pPr marL="274320" indent="-274320"/>
            <a:r>
              <a:rPr lang="en-US" b="1" dirty="0"/>
              <a:t>Isaiah 8:20 KJV</a:t>
            </a:r>
            <a:r>
              <a:rPr lang="en-US" dirty="0"/>
              <a:t> - 20 To the law and to the testimony: if they speak not according to this word, it is because there is no light in them.</a:t>
            </a:r>
          </a:p>
          <a:p>
            <a:pPr marL="274320" indent="-274320"/>
            <a:r>
              <a:rPr lang="en-US" b="1" dirty="0"/>
              <a:t>Psalm 119:105 KJV</a:t>
            </a:r>
            <a:r>
              <a:rPr lang="en-US" dirty="0"/>
              <a:t> - 105 Thy word is a lamp unto my feet, and a light unto my path.</a:t>
            </a:r>
          </a:p>
          <a:p>
            <a:pPr marL="274320" indent="-274320"/>
            <a:r>
              <a:rPr lang="en-US" b="1" dirty="0"/>
              <a:t>Psalm 119:11 KJV</a:t>
            </a:r>
            <a:r>
              <a:rPr lang="en-US" dirty="0"/>
              <a:t> - 11 Thy word have I hid in mine heart, that I might not sin against thee.</a:t>
            </a:r>
          </a:p>
          <a:p>
            <a:pPr marL="274320" indent="-274320"/>
            <a:r>
              <a:rPr lang="en-US" b="1" dirty="0"/>
              <a:t>Isaiah 40:8 KJV</a:t>
            </a:r>
            <a:r>
              <a:rPr lang="en-US" dirty="0"/>
              <a:t> - 8 The grass </a:t>
            </a:r>
            <a:r>
              <a:rPr lang="en-US" dirty="0" err="1"/>
              <a:t>withereth</a:t>
            </a:r>
            <a:r>
              <a:rPr lang="en-US" dirty="0"/>
              <a:t>, the flower </a:t>
            </a:r>
            <a:r>
              <a:rPr lang="en-US" dirty="0" err="1"/>
              <a:t>fadeth</a:t>
            </a:r>
            <a:r>
              <a:rPr lang="en-US" dirty="0"/>
              <a:t>: but the word of our God shall stand for ever.</a:t>
            </a:r>
          </a:p>
          <a:p>
            <a:pPr marL="274320" indent="-274320"/>
            <a:r>
              <a:rPr lang="en-US" b="1" dirty="0"/>
              <a:t>Matthew 5:18 KJV</a:t>
            </a:r>
            <a:r>
              <a:rPr lang="en-US" dirty="0"/>
              <a:t> - 18 For verily I say unto you, Till heaven and earth pass, one jot or one tittle shall in no wise pass from the law, till all be fulfilled.</a:t>
            </a:r>
          </a:p>
          <a:p>
            <a:pPr marL="274320" indent="-274320"/>
            <a:r>
              <a:rPr lang="en-US" dirty="0"/>
              <a:t>2.  These verses give us confidence that the inspired word of God is our source of spiritual truth.</a:t>
            </a:r>
          </a:p>
          <a:p>
            <a:pPr marL="274320" indent="-274320"/>
            <a:r>
              <a:rPr lang="en-US" dirty="0"/>
              <a:t>3.  Let us never compromise on the essentials of the Christian faith.</a:t>
            </a:r>
          </a:p>
          <a:p>
            <a:pPr marL="274320" indent="-274320"/>
            <a:r>
              <a:rPr lang="en-US" dirty="0"/>
              <a:t>4.  Satan would like nothing more than to lead us into darkness and error.</a:t>
            </a:r>
          </a:p>
          <a:p>
            <a:pPr marL="274320" indent="-274320"/>
            <a:endParaRPr lang="en-US" dirty="0"/>
          </a:p>
          <a:p>
            <a:pPr marL="274320" indent="-274320"/>
            <a:r>
              <a:rPr lang="en-US" b="1" dirty="0"/>
              <a:t>B5:</a:t>
            </a:r>
          </a:p>
          <a:p>
            <a:pPr marL="274320" indent="-274320"/>
            <a:r>
              <a:rPr lang="en-US" dirty="0"/>
              <a:t>[See notes on linked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1222868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274320"/>
            <a:r>
              <a:rPr lang="en-US" b="1" baseline="0" dirty="0"/>
              <a:t>Q1:  What does a wolf in sheep’s clothing imply?</a:t>
            </a:r>
          </a:p>
          <a:p>
            <a:pPr marL="182880" indent="-274320"/>
            <a:r>
              <a:rPr lang="en-US" dirty="0"/>
              <a:t>1.  It implies someone who is sneaky and deceptive.</a:t>
            </a:r>
          </a:p>
          <a:p>
            <a:pPr marL="182880" indent="-274320"/>
            <a:r>
              <a:rPr lang="en-US" dirty="0"/>
              <a:t>2.  They want to look like the sheep and be accepted by the sheep, but they are wolves that want to eat the sheep.</a:t>
            </a:r>
          </a:p>
          <a:p>
            <a:pPr marL="182880" indent="-274320"/>
            <a:r>
              <a:rPr lang="en-US" dirty="0"/>
              <a:t>3.  This describes the craftiness of the devil who wants the destroy the sheep and is willing to lie and deceive and hide his real intentions until it is too late.</a:t>
            </a:r>
          </a:p>
          <a:p>
            <a:pPr marL="182880" indent="-274320"/>
            <a:r>
              <a:rPr lang="en-US" dirty="0"/>
              <a:t>4.  So Jesus warns us to beware of these false prophets.</a:t>
            </a:r>
          </a:p>
          <a:p>
            <a:pPr marL="182880" indent="-274320"/>
            <a:r>
              <a:rPr lang="en-US" dirty="0"/>
              <a:t>5.  And a false prophet doesn’t have to claim to be a prophet.</a:t>
            </a:r>
          </a:p>
          <a:p>
            <a:pPr marL="182880" indent="-274320"/>
            <a:r>
              <a:rPr lang="en-US" dirty="0"/>
              <a:t>6.  Anyone that leads us away from the truth of God is a false prophet.</a:t>
            </a:r>
          </a:p>
          <a:p>
            <a:pPr marL="182880" indent="-274320"/>
            <a:endParaRPr lang="en-US" dirty="0"/>
          </a:p>
          <a:p>
            <a:pPr marL="182880" indent="-274320"/>
            <a:r>
              <a:rPr lang="en-US" b="1" dirty="0"/>
              <a:t>Q2: Do we have any modern false prophets?</a:t>
            </a:r>
          </a:p>
          <a:p>
            <a:pPr marL="182880" indent="-274320"/>
            <a:r>
              <a:rPr lang="en-US" dirty="0"/>
              <a:t>1.  I think if you tune into the religious TV network that promotes the health and wealth “gospel” you will find some.</a:t>
            </a:r>
          </a:p>
          <a:p>
            <a:pPr marL="228600" indent="-228600" eaLnBrk="1" hangingPunct="1"/>
            <a:r>
              <a:rPr lang="en-US" altLang="en-US" dirty="0">
                <a:latin typeface="Arial" panose="020B0604020202020204" pitchFamily="34" charset="0"/>
              </a:rPr>
              <a:t>2.  These are the preachers that tell people it is a sin to be sick and that God wants all His children to be rich like them.  </a:t>
            </a:r>
          </a:p>
          <a:p>
            <a:pPr marL="228600" indent="-228600" eaLnBrk="1" hangingPunct="1"/>
            <a:r>
              <a:rPr lang="en-US" altLang="en-US" dirty="0">
                <a:latin typeface="Arial" panose="020B0604020202020204" pitchFamily="34" charset="0"/>
              </a:rPr>
              <a:t>3.  These preachers wear $5,000 suits, a Rolex, and drive a Rolls Royce.  They take in millions.  </a:t>
            </a:r>
          </a:p>
          <a:p>
            <a:pPr marL="228600" indent="-228600" eaLnBrk="1" hangingPunct="1"/>
            <a:r>
              <a:rPr lang="en-US" altLang="en-US" dirty="0">
                <a:latin typeface="Arial" panose="020B0604020202020204" pitchFamily="34" charset="0"/>
              </a:rPr>
              <a:t>4.  At the height of his ministry in the 80’s Robert Tilton was taking in $80 million a year.</a:t>
            </a:r>
          </a:p>
          <a:p>
            <a:pPr marL="228600" indent="-228600" eaLnBrk="1" hangingPunct="1"/>
            <a:r>
              <a:rPr lang="en-US" altLang="en-US" dirty="0">
                <a:latin typeface="Arial" panose="020B0604020202020204" pitchFamily="34" charset="0"/>
              </a:rPr>
              <a:t>5.  He was exposed along with two other televangelists in 1991 by ABC’s Primetime Live with Diane Sawyer.  </a:t>
            </a:r>
          </a:p>
          <a:p>
            <a:pPr marL="228600" indent="-228600" eaLnBrk="1" hangingPunct="1"/>
            <a:r>
              <a:rPr lang="en-US" altLang="en-US" dirty="0">
                <a:latin typeface="Arial" panose="020B0604020202020204" pitchFamily="34" charset="0"/>
              </a:rPr>
              <a:t>6.  He would spend most of his airtime encouraging people to make a $1,000 vow to God, send the $1,000 to him, and assured them that God would bless them way beyond what they sent in.  [Emerson Olsen…]</a:t>
            </a:r>
          </a:p>
          <a:p>
            <a:pPr marL="228600" indent="-228600" eaLnBrk="1" hangingPunct="1"/>
            <a:r>
              <a:rPr lang="en-US" altLang="en-US" dirty="0">
                <a:latin typeface="Arial" panose="020B0604020202020204" pitchFamily="34" charset="0"/>
              </a:rPr>
              <a:t>7.  Benny Hinn is another false prophet.  He also takes in millions.  </a:t>
            </a:r>
          </a:p>
          <a:p>
            <a:pPr marL="228600" indent="-228600" eaLnBrk="1" hangingPunct="1"/>
            <a:r>
              <a:rPr lang="en-US" altLang="en-US" dirty="0">
                <a:latin typeface="Arial" panose="020B0604020202020204" pitchFamily="34" charset="0"/>
              </a:rPr>
              <a:t>8.  He prophesied that Castro would be dead before the year 2,000.  (He actually died 11/25/2016)</a:t>
            </a:r>
          </a:p>
          <a:p>
            <a:pPr marL="228600" indent="-228600" eaLnBrk="1" hangingPunct="1"/>
            <a:r>
              <a:rPr lang="en-US" altLang="en-US" dirty="0">
                <a:latin typeface="Arial" panose="020B0604020202020204" pitchFamily="34" charset="0"/>
              </a:rPr>
              <a:t>9.  Add to these Jim Baker who fleeced his flock for millions while he had gold faucets in his house and an air conditioned dog house.  He ended up in jail.</a:t>
            </a:r>
          </a:p>
          <a:p>
            <a:pPr marL="182880" indent="-274320"/>
            <a:r>
              <a:rPr lang="en-US" dirty="0"/>
              <a:t>10. Other names that come to mind are Kenneth </a:t>
            </a:r>
            <a:r>
              <a:rPr lang="en-US" dirty="0" err="1"/>
              <a:t>Hagin</a:t>
            </a:r>
            <a:r>
              <a:rPr lang="en-US" dirty="0"/>
              <a:t>, Kenneth Copeland, Rodney Howard Brown, Joel Osteen, T.D. Jakes and others.</a:t>
            </a:r>
          </a:p>
          <a:p>
            <a:pPr marL="182880" indent="-274320"/>
            <a:r>
              <a:rPr lang="en-US" dirty="0"/>
              <a:t>12. And we cannot forget the cult leaders who have led unsuspecting followers to their death.</a:t>
            </a:r>
          </a:p>
          <a:p>
            <a:pPr marL="182880" indent="-274320"/>
            <a:r>
              <a:rPr lang="en-US" dirty="0"/>
              <a:t>13. Remember Jim Jones of the People’s Temple in Jonestown, Guyana where over 900 people died in a mass murder-suicide in 1978.  </a:t>
            </a:r>
          </a:p>
          <a:p>
            <a:pPr marL="182880" indent="-274320"/>
            <a:r>
              <a:rPr lang="en-US" dirty="0"/>
              <a:t>14. And even closer to home is David Koresh and the Branch Davidians of Waco Texas who were off-shoots of the SDA church.</a:t>
            </a:r>
          </a:p>
          <a:p>
            <a:pPr marL="182880" indent="-274320"/>
            <a:r>
              <a:rPr lang="en-US" dirty="0"/>
              <a:t>15. Their Mt. Carmel compound was raided and sieged by the ATF and FBI and some 80 cult members died in the ensuing fire on April 19, 1993.</a:t>
            </a:r>
          </a:p>
          <a:p>
            <a:pPr marL="182880" indent="-274320"/>
            <a:r>
              <a:rPr lang="en-US" dirty="0"/>
              <a:t>16. Look closely and I think you will discover some pretty rotten fruit in these false prophets.</a:t>
            </a:r>
          </a:p>
          <a:p>
            <a:pPr marL="182880" indent="-274320"/>
            <a:r>
              <a:rPr lang="en-US" dirty="0"/>
              <a:t>17. But look at their popularity!! Satan is truly at work as a wolf in sheep’s clothing, devouring the flock.</a:t>
            </a:r>
          </a:p>
          <a:p>
            <a:pPr marL="18288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66177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Paul’s concern for the churches in Asia Minor after he leaves?</a:t>
            </a:r>
          </a:p>
          <a:p>
            <a:pPr marL="274320" indent="-274320"/>
            <a:r>
              <a:rPr lang="en-US" b="0" dirty="0"/>
              <a:t>1.  He is concerned that false teachers will come in and divide the flock.</a:t>
            </a:r>
          </a:p>
          <a:p>
            <a:pPr marL="274320" indent="-274320"/>
            <a:r>
              <a:rPr lang="en-US" b="0" dirty="0"/>
              <a:t>2.  He is concerned that the churches will lose the unity that Paul has worked so hard to establish.</a:t>
            </a:r>
          </a:p>
          <a:p>
            <a:pPr marL="274320" indent="-274320"/>
            <a:r>
              <a:rPr lang="en-US" b="0" dirty="0"/>
              <a:t>3.  Hence, his letter to the Ephesians stresses the importance of unity in the church.</a:t>
            </a:r>
          </a:p>
          <a:p>
            <a:pPr marL="274320" indent="-274320"/>
            <a:endParaRPr lang="en-US" b="0" dirty="0"/>
          </a:p>
          <a:p>
            <a:pPr marL="274320" indent="-274320"/>
            <a:r>
              <a:rPr lang="en-US" b="1" dirty="0"/>
              <a:t>Q2: What remedy for division does Paul recommend here in verse 32?</a:t>
            </a:r>
          </a:p>
          <a:p>
            <a:pPr marL="274320" indent="-274320"/>
            <a:r>
              <a:rPr lang="en-US" b="0" dirty="0"/>
              <a:t>1.  He entrusts them to God and to the word of His grace.</a:t>
            </a:r>
          </a:p>
          <a:p>
            <a:pPr marL="274320" indent="-274320"/>
            <a:r>
              <a:rPr lang="en-US" b="0" dirty="0"/>
              <a:t>2.  Paul was the great preacher of salvation by grace through faith.</a:t>
            </a:r>
          </a:p>
          <a:p>
            <a:pPr marL="274320" indent="-274320"/>
            <a:r>
              <a:rPr lang="en-US" b="0" dirty="0"/>
              <a:t>3.  We are not saved by the works of the law.</a:t>
            </a:r>
          </a:p>
          <a:p>
            <a:pPr marL="274320" indent="-274320"/>
            <a:r>
              <a:rPr lang="en-US" b="0" dirty="0"/>
              <a:t>4.  This was probably the heresy he was most concerned about in the early church.</a:t>
            </a:r>
          </a:p>
          <a:p>
            <a:pPr marL="274320" indent="-274320"/>
            <a:r>
              <a:rPr lang="en-US" b="0" dirty="0"/>
              <a:t>5.  From experience he knew that the Judaizers would come in telling the flock that faith was not enough, works of the law were necessary for salvation too.</a:t>
            </a:r>
          </a:p>
          <a:p>
            <a:pPr marL="274320" indent="-274320"/>
            <a:r>
              <a:rPr lang="en-US" b="0" dirty="0"/>
              <a:t>6.  So unity must be based on the apostolic faith once and for all delivered to the saints.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48002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 </a:t>
            </a:r>
          </a:p>
          <a:p>
            <a:pPr marL="274320" indent="-274320" eaLnBrk="1" hangingPunct="1">
              <a:lnSpc>
                <a:spcPct val="80000"/>
              </a:lnSpc>
              <a:defRPr/>
            </a:pPr>
            <a:r>
              <a:rPr lang="en-US" dirty="0"/>
              <a:t>1.  This is obviously a reference to Himself as the light.</a:t>
            </a:r>
          </a:p>
          <a:p>
            <a:pPr marL="274320" indent="-274320" eaLnBrk="1" hangingPunct="1">
              <a:lnSpc>
                <a:spcPct val="80000"/>
              </a:lnSpc>
              <a:defRPr/>
            </a:pPr>
            <a:r>
              <a:rPr lang="en-US" dirty="0"/>
              <a:t>2.  And the little while longer that He will shine among them is the little time He has left to be with them before He is crucified.</a:t>
            </a:r>
          </a:p>
          <a:p>
            <a:pPr marL="274320" indent="-274320" eaLnBrk="1" hangingPunct="1">
              <a:lnSpc>
                <a:spcPct val="80000"/>
              </a:lnSpc>
              <a:defRPr/>
            </a:pPr>
            <a:r>
              <a:rPr lang="en-US" dirty="0"/>
              <a:t>3.  Back in John 8:12, Jesus had said:</a:t>
            </a:r>
          </a:p>
          <a:p>
            <a:pPr marL="274320" indent="-274320" eaLnBrk="1" hangingPunct="1">
              <a:lnSpc>
                <a:spcPct val="80000"/>
              </a:lnSpc>
              <a:defRPr/>
            </a:pPr>
            <a:r>
              <a:rPr lang="en-US" b="1" dirty="0"/>
              <a:t>John 8:12 ESV</a:t>
            </a:r>
            <a:r>
              <a:rPr lang="en-US" dirty="0"/>
              <a:t> - "I am the light of the world. Whoever follows me will not walk in darkness, but will have the light of life."</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This would be a fascinating study to look at all the ways John uses light and darkness in his writings.</a:t>
            </a:r>
          </a:p>
          <a:p>
            <a:pPr marL="274320" indent="-274320" eaLnBrk="1" hangingPunct="1">
              <a:lnSpc>
                <a:spcPct val="80000"/>
              </a:lnSpc>
              <a:defRPr/>
            </a:pPr>
            <a:r>
              <a:rPr lang="en-US" dirty="0"/>
              <a:t>2.  But I think we can say that light represents truth, goodness, righteousness, and holiness while darkness represents error, sinfulness, unrighteousness, and evil.</a:t>
            </a:r>
          </a:p>
          <a:p>
            <a:pPr marL="274320" indent="-274320" eaLnBrk="1" hangingPunct="1">
              <a:lnSpc>
                <a:spcPct val="80000"/>
              </a:lnSpc>
              <a:defRPr/>
            </a:pPr>
            <a:r>
              <a:rPr lang="en-US" dirty="0"/>
              <a:t>3.  Christ is the minister of light that brings salvation; Satan is the minister of darkness that brings damnation.</a:t>
            </a:r>
          </a:p>
          <a:p>
            <a:pPr marL="274320" indent="-274320" eaLnBrk="1" hangingPunct="1">
              <a:lnSpc>
                <a:spcPct val="80000"/>
              </a:lnSpc>
              <a:defRPr/>
            </a:pPr>
            <a:r>
              <a:rPr lang="en-US" dirty="0"/>
              <a:t>4.  Right from the beginning of his gospel as John introduces Jesus as the Word, he writes:</a:t>
            </a:r>
          </a:p>
          <a:p>
            <a:pPr marL="274320" indent="-274320" eaLnBrk="1" hangingPunct="1">
              <a:lnSpc>
                <a:spcPct val="80000"/>
              </a:lnSpc>
              <a:defRPr/>
            </a:pPr>
            <a:r>
              <a:rPr lang="en-US" b="1" dirty="0"/>
              <a:t>John 1:4-5 ESV</a:t>
            </a:r>
            <a:r>
              <a:rPr lang="en-US" dirty="0"/>
              <a:t> - In him was life, and the life was the light of men. </a:t>
            </a:r>
            <a:r>
              <a:rPr lang="en-US" baseline="30000" dirty="0"/>
              <a:t>5</a:t>
            </a:r>
            <a:r>
              <a:rPr lang="en-US" dirty="0"/>
              <a:t> The light shines in the darkness, and the darkness has not overcome it.</a:t>
            </a:r>
          </a:p>
          <a:p>
            <a:pPr marL="274320" indent="-274320" eaLnBrk="1" hangingPunct="1">
              <a:lnSpc>
                <a:spcPct val="80000"/>
              </a:lnSpc>
              <a:defRPr/>
            </a:pPr>
            <a:r>
              <a:rPr lang="en-US" dirty="0"/>
              <a:t>5.  Light and darkness, good and evil, truth and error, righteousness and unrighteousness, a fitting metaphor for the two sides in the GC.</a:t>
            </a:r>
          </a:p>
          <a:p>
            <a:pPr marL="274320" indent="-274320" eaLnBrk="1" hangingPunct="1">
              <a:lnSpc>
                <a:spcPct val="80000"/>
              </a:lnSpc>
              <a:defRPr/>
            </a:pPr>
            <a:endParaRPr lang="en-US" dirty="0"/>
          </a:p>
          <a:p>
            <a:pPr marL="274320" indent="-274320" eaLnBrk="1" hangingPunct="1">
              <a:lnSpc>
                <a:spcPct val="80000"/>
              </a:lnSpc>
              <a:defRPr/>
            </a:pPr>
            <a:r>
              <a:rPr lang="en-US" b="1" dirty="0"/>
              <a:t>B4:</a:t>
            </a:r>
          </a:p>
          <a:p>
            <a:pPr marL="274320" indent="-274320" eaLnBrk="1" hangingPunct="1">
              <a:lnSpc>
                <a:spcPct val="80000"/>
              </a:lnSpc>
              <a:defRPr/>
            </a:pPr>
            <a:r>
              <a:rPr lang="en-US" dirty="0"/>
              <a:t>1.  His command is to walk while you have have the light.</a:t>
            </a:r>
          </a:p>
          <a:p>
            <a:pPr marL="274320" indent="-274320" eaLnBrk="1" hangingPunct="1">
              <a:lnSpc>
                <a:spcPct val="80000"/>
              </a:lnSpc>
              <a:defRPr/>
            </a:pPr>
            <a:r>
              <a:rPr lang="en-US" dirty="0"/>
              <a:t>2.  Well, if Jesus is going to die in a couple of days here, that doesn’t give them long to walk!</a:t>
            </a:r>
          </a:p>
          <a:p>
            <a:pPr marL="274320" indent="-274320" eaLnBrk="1" hangingPunct="1">
              <a:lnSpc>
                <a:spcPct val="80000"/>
              </a:lnSpc>
              <a:defRPr/>
            </a:pPr>
            <a:r>
              <a:rPr lang="en-US" dirty="0"/>
              <a:t>3.  Walk is another metaphor that means to live in a certain way of progressing toward a goal.</a:t>
            </a:r>
          </a:p>
          <a:p>
            <a:pPr marL="274320" indent="-274320" eaLnBrk="1" hangingPunct="1">
              <a:lnSpc>
                <a:spcPct val="80000"/>
              </a:lnSpc>
              <a:defRPr/>
            </a:pPr>
            <a:r>
              <a:rPr lang="en-US" dirty="0"/>
              <a:t>4.  And if you are walking in the light of Christ, following His teaching and being His disciple, you are walking toward His kingdom.</a:t>
            </a:r>
          </a:p>
          <a:p>
            <a:pPr marL="274320" indent="-274320" eaLnBrk="1" hangingPunct="1">
              <a:lnSpc>
                <a:spcPct val="80000"/>
              </a:lnSpc>
              <a:defRPr/>
            </a:pPr>
            <a:r>
              <a:rPr lang="en-US" dirty="0"/>
              <a:t>5.  And Jesus is encouraging us to do that as long as the light of truth is shining on our pathway.</a:t>
            </a:r>
          </a:p>
          <a:p>
            <a:pPr marL="274320" indent="-274320" eaLnBrk="1" hangingPunct="1">
              <a:lnSpc>
                <a:spcPct val="80000"/>
              </a:lnSpc>
              <a:defRPr/>
            </a:pPr>
            <a:r>
              <a:rPr lang="en-US" dirty="0"/>
              <a:t>6.  So what Jesus may be saying here is what Paul said: </a:t>
            </a:r>
          </a:p>
          <a:p>
            <a:pPr marL="274320" indent="-274320" eaLnBrk="1" hangingPunct="1">
              <a:lnSpc>
                <a:spcPct val="80000"/>
              </a:lnSpc>
              <a:defRPr/>
            </a:pPr>
            <a:r>
              <a:rPr lang="en-US" b="1" dirty="0"/>
              <a:t>2 Corinthians 6:2 KJV</a:t>
            </a:r>
            <a:r>
              <a:rPr lang="en-US" dirty="0"/>
              <a:t> - behold, now is the accepted time; behold, now is the day of salvation.</a:t>
            </a:r>
          </a:p>
          <a:p>
            <a:pPr marL="274320" indent="-274320" eaLnBrk="1" hangingPunct="1">
              <a:lnSpc>
                <a:spcPct val="80000"/>
              </a:lnSpc>
              <a:defRPr/>
            </a:pPr>
            <a:r>
              <a:rPr lang="en-US" dirty="0"/>
              <a:t>7.  Don’t put off to tomorrow the choice you can make today to “follow Me.”</a:t>
            </a:r>
          </a:p>
          <a:p>
            <a:pPr marL="274320" indent="-274320" eaLnBrk="1" hangingPunct="1">
              <a:lnSpc>
                <a:spcPct val="80000"/>
              </a:lnSpc>
              <a:defRPr/>
            </a:pPr>
            <a:endParaRPr lang="en-US" dirty="0"/>
          </a:p>
          <a:p>
            <a:pPr marL="274320" indent="-274320" eaLnBrk="1" hangingPunct="1">
              <a:lnSpc>
                <a:spcPct val="80000"/>
              </a:lnSpc>
              <a:defRPr/>
            </a:pPr>
            <a:r>
              <a:rPr lang="en-US" b="1" dirty="0"/>
              <a:t>B5:</a:t>
            </a:r>
          </a:p>
          <a:p>
            <a:pPr marL="274320" indent="-274320" eaLnBrk="1" hangingPunct="1">
              <a:lnSpc>
                <a:spcPct val="80000"/>
              </a:lnSpc>
              <a:defRPr/>
            </a:pPr>
            <a:r>
              <a:rPr lang="en-US" dirty="0"/>
              <a:t>1.  Fortunately the light of truth didn’t go out when Jesus died, rose again, and ascended to heaven.</a:t>
            </a:r>
          </a:p>
          <a:p>
            <a:pPr marL="274320" indent="-274320" eaLnBrk="1" hangingPunct="1">
              <a:lnSpc>
                <a:spcPct val="80000"/>
              </a:lnSpc>
              <a:defRPr/>
            </a:pPr>
            <a:r>
              <a:rPr lang="en-US" dirty="0"/>
              <a:t>2.  He sent the Holy Spirit to be His representative and our Helper.</a:t>
            </a:r>
          </a:p>
          <a:p>
            <a:pPr marL="274320" indent="-274320" eaLnBrk="1" hangingPunct="1">
              <a:lnSpc>
                <a:spcPct val="80000"/>
              </a:lnSpc>
              <a:defRPr/>
            </a:pPr>
            <a:r>
              <a:rPr lang="en-US" dirty="0"/>
              <a:t>3.  The HS inspired the followers of Jesus to record the Testimony of Jesus in the NT writings that continue to shine the light of God’s truth on our pathway.</a:t>
            </a:r>
          </a:p>
          <a:p>
            <a:pPr marL="274320" indent="-274320" eaLnBrk="1" hangingPunct="1">
              <a:lnSpc>
                <a:spcPct val="80000"/>
              </a:lnSpc>
              <a:defRPr/>
            </a:pPr>
            <a:r>
              <a:rPr lang="en-US" dirty="0"/>
              <a:t>4.  Thank God for His inspired word!</a:t>
            </a:r>
          </a:p>
          <a:p>
            <a:pPr marL="274320" indent="-274320" eaLnBrk="1" hangingPunct="1">
              <a:lnSpc>
                <a:spcPct val="80000"/>
              </a:lnSpc>
              <a:defRPr/>
            </a:pPr>
            <a:r>
              <a:rPr lang="en-US" dirty="0"/>
              <a:t>5.  How little we would know without it.</a:t>
            </a:r>
          </a:p>
          <a:p>
            <a:pPr marL="274320" indent="-274320" eaLnBrk="1" hangingPunct="1">
              <a:lnSpc>
                <a:spcPct val="80000"/>
              </a:lnSpc>
              <a:defRPr/>
            </a:pPr>
            <a:r>
              <a:rPr lang="en-US" dirty="0"/>
              <a:t>6.  We would truly be in spiritual darkness without the Bible.</a:t>
            </a:r>
          </a:p>
          <a:p>
            <a:pPr marL="274320" indent="-274320" eaLnBrk="1" hangingPunct="1">
              <a:lnSpc>
                <a:spcPct val="80000"/>
              </a:lnSpc>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is it that is pushing the abandonment of the faith here?</a:t>
            </a:r>
          </a:p>
          <a:p>
            <a:pPr marL="274320" indent="-274320"/>
            <a:r>
              <a:rPr lang="en-US" dirty="0"/>
              <a:t>1.  It is deceiving spirits and doctrines of devils it says in the KJV.</a:t>
            </a:r>
          </a:p>
          <a:p>
            <a:pPr marL="274320" indent="-274320"/>
            <a:r>
              <a:rPr lang="en-US" dirty="0"/>
              <a:t>2.  These teachings are being pushed by demonic forces.</a:t>
            </a:r>
          </a:p>
          <a:p>
            <a:pPr marL="274320" indent="-274320"/>
            <a:r>
              <a:rPr lang="en-US" dirty="0"/>
              <a:t>3.  Here we see clearly that the GC is a battle for the mind, and Satan is waging war in the church.</a:t>
            </a:r>
          </a:p>
          <a:p>
            <a:pPr marL="274320" indent="-274320"/>
            <a:endParaRPr lang="en-US" dirty="0"/>
          </a:p>
          <a:p>
            <a:pPr marL="274320" indent="-274320"/>
            <a:r>
              <a:rPr lang="en-US" b="1" dirty="0"/>
              <a:t>Q2: What is Paul’s source of information for this insight into the latter times?</a:t>
            </a:r>
          </a:p>
          <a:p>
            <a:pPr marL="274320" indent="-274320"/>
            <a:r>
              <a:rPr lang="en-US" dirty="0"/>
              <a:t>1.  Here the apostle has an expressly revealed truth from the Holy Spirit.</a:t>
            </a:r>
          </a:p>
          <a:p>
            <a:pPr marL="274320" indent="-274320"/>
            <a:r>
              <a:rPr lang="en-US" dirty="0"/>
              <a:t>2.  Particularly in the latter times there will be a departure from the faith.</a:t>
            </a:r>
          </a:p>
          <a:p>
            <a:pPr marL="274320" indent="-274320"/>
            <a:r>
              <a:rPr lang="en-US" dirty="0"/>
              <a:t>3.  When he speaks of the faith, he is speaking about the apostolic faith.</a:t>
            </a:r>
          </a:p>
          <a:p>
            <a:pPr marL="274320" indent="-274320"/>
            <a:r>
              <a:rPr lang="en-US" dirty="0"/>
              <a:t>4.  In writing to the believers, Jude says:</a:t>
            </a:r>
          </a:p>
          <a:p>
            <a:pPr marL="274320" indent="-274320"/>
            <a:r>
              <a:rPr lang="en-US" sz="1200" b="1" i="0" u="none" strike="noStrike" kern="1200" dirty="0">
                <a:solidFill>
                  <a:schemeClr val="tx1"/>
                </a:solidFill>
                <a:effectLst/>
                <a:latin typeface="Arial" charset="0"/>
                <a:ea typeface="+mn-ea"/>
                <a:cs typeface="+mn-cs"/>
              </a:rPr>
              <a:t>Jude 1:3 KJV </a:t>
            </a:r>
            <a:r>
              <a:rPr lang="en-US" sz="1200" b="0" i="0" u="none" strike="noStrike" kern="1200" dirty="0">
                <a:solidFill>
                  <a:schemeClr val="tx1"/>
                </a:solidFill>
                <a:effectLst/>
                <a:latin typeface="Arial" charset="0"/>
                <a:ea typeface="+mn-ea"/>
                <a:cs typeface="+mn-cs"/>
              </a:rPr>
              <a:t>…ye should earnestly contend for the faith which was once delivered unto the saints.</a:t>
            </a:r>
          </a:p>
          <a:p>
            <a:pPr marL="274320" lvl="0" indent="-274320"/>
            <a:r>
              <a:rPr lang="en-US" dirty="0"/>
              <a:t>5.  So “the faith” is the body of Christian doctrines that Christ delivered to His church.</a:t>
            </a:r>
          </a:p>
          <a:p>
            <a:pPr marL="274320" lvl="0" indent="-274320"/>
            <a:r>
              <a:rPr lang="en-US" dirty="0"/>
              <a:t>6.  They are the doctrines we find in the NT.</a:t>
            </a:r>
          </a:p>
          <a:p>
            <a:pPr marL="274320" lvl="0" indent="-274320"/>
            <a:r>
              <a:rPr lang="en-US" dirty="0"/>
              <a:t>7.  In the latter times there will be a departure from biblical apostolic truth.</a:t>
            </a:r>
          </a:p>
          <a:p>
            <a:pPr marL="274320" lvl="0" indent="-274320"/>
            <a:r>
              <a:rPr lang="en-US" dirty="0"/>
              <a:t>8.  And this departure will be promoted by seducing spirits promoting doctrines or teachings of devils.</a:t>
            </a:r>
          </a:p>
          <a:p>
            <a:pPr marL="274320" indent="-274320"/>
            <a:r>
              <a:rPr lang="en-US" baseline="0" dirty="0"/>
              <a:t>[Go to next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949959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Q2: Do you think the time has come when professed Christians have itching ears?</a:t>
            </a:r>
          </a:p>
          <a:p>
            <a:pPr marL="274320" indent="-274320"/>
            <a:r>
              <a:rPr lang="en-US" altLang="en-US" dirty="0"/>
              <a:t>1.  The RC church has long ago formally abandoned the word of God as their authority.</a:t>
            </a:r>
          </a:p>
          <a:p>
            <a:pPr marL="274320" indent="-274320"/>
            <a:r>
              <a:rPr lang="en-US" altLang="en-US" dirty="0"/>
              <a:t>2.  Instead they place the traditions of the church and the decrees of popes above the word of God.</a:t>
            </a:r>
          </a:p>
          <a:p>
            <a:pPr marL="274320" indent="-274320"/>
            <a:r>
              <a:rPr lang="en-US" altLang="en-US" dirty="0"/>
              <a:t>3.  There are all kinds of fables in the Catholic church that people believe instead of the word of God.</a:t>
            </a:r>
          </a:p>
          <a:p>
            <a:pPr marL="274320" indent="-274320"/>
            <a:r>
              <a:rPr lang="en-US" altLang="en-US" dirty="0"/>
              <a:t>4.  Many churches have abandoned the belief in the Genesis account of creation for the idea of billions of years and some form of compromise with evolution.</a:t>
            </a:r>
          </a:p>
          <a:p>
            <a:pPr marL="274320" indent="-274320"/>
            <a:r>
              <a:rPr lang="en-US" altLang="en-US" dirty="0"/>
              <a:t>5.  Evolution is another fable people are itching to hear.</a:t>
            </a:r>
          </a:p>
          <a:p>
            <a:pPr marL="274320" indent="-274320"/>
            <a:r>
              <a:rPr lang="en-US" altLang="en-US" dirty="0"/>
              <a:t>6.  We have the doctrine of devils: eternal torment that paints a grotesque picture of the character of God.</a:t>
            </a:r>
          </a:p>
          <a:p>
            <a:pPr marL="274320" indent="-274320"/>
            <a:r>
              <a:rPr lang="en-US" altLang="en-US" dirty="0"/>
              <a:t>7.  Then there are the fables of infant baptism, Sunday sacredness, the secret rapture, the immortal soul, and a host of others.</a:t>
            </a:r>
          </a:p>
          <a:p>
            <a:pPr marL="274320" indent="-274320"/>
            <a:r>
              <a:rPr lang="en-US" altLang="en-US" dirty="0"/>
              <a:t>8.  Our only safety is to “preach the word.”</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182209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is this man of sin?</a:t>
            </a:r>
          </a:p>
          <a:p>
            <a:pPr marL="274320" indent="-274320"/>
            <a:r>
              <a:rPr lang="en-US" dirty="0"/>
              <a:t>1.  Those of us who hold to the historicist school of prophetic interpretation see the man of sin as the same power as Daniel sees in his visions of Daniel 7 and 8.</a:t>
            </a:r>
          </a:p>
          <a:p>
            <a:pPr marL="274320" indent="-274320"/>
            <a:r>
              <a:rPr lang="en-US" dirty="0"/>
              <a:t>2.  Those visions reveal the Little Horn as an apostate persecuting power that shall think to change times and laws.</a:t>
            </a:r>
          </a:p>
          <a:p>
            <a:pPr marL="274320" indent="-274320"/>
            <a:r>
              <a:rPr lang="en-US" dirty="0"/>
              <a:t>3.  That alone is sufficient to identify the Little Horn as the “man of lawlessness” (as some translations have it) or as the “man of sin.”</a:t>
            </a:r>
          </a:p>
          <a:p>
            <a:pPr marL="274320" indent="-274320"/>
            <a:r>
              <a:rPr lang="en-US" dirty="0"/>
              <a:t>4.  We know that the Little Horn power is the papal system that combined church and state to persecute the saints during the period of papal supremacy from 538 to 1798 AD.</a:t>
            </a:r>
          </a:p>
          <a:p>
            <a:pPr marL="274320" indent="-274320"/>
            <a:r>
              <a:rPr lang="en-US" dirty="0"/>
              <a:t>5.  We’ll take a look at the evidence for that in just a second.</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23</a:t>
            </a:fld>
            <a:endParaRPr lang="en-US" dirty="0"/>
          </a:p>
        </p:txBody>
      </p:sp>
    </p:spTree>
    <p:extLst>
      <p:ext uri="{BB962C8B-B14F-4D97-AF65-F5344CB8AC3E}">
        <p14:creationId xmlns:p14="http://schemas.microsoft.com/office/powerpoint/2010/main" val="182135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So let’s see if the medieval Papal system fits all of these identifying marks.</a:t>
            </a:r>
          </a:p>
          <a:p>
            <a:pPr marL="274320" indent="-274320"/>
            <a:r>
              <a:rPr lang="en-US" dirty="0"/>
              <a:t>1.  Does it arise out of Rome as the Roman empire is breaking up?  Yes!</a:t>
            </a:r>
          </a:p>
          <a:p>
            <a:pPr marL="274320" indent="-274320"/>
            <a:r>
              <a:rPr lang="en-US" dirty="0"/>
              <a:t>2.  Does it defeat, with the help of Clovis’ and Justinian’s military, three of the other horns? Yes! </a:t>
            </a:r>
          </a:p>
          <a:p>
            <a:pPr marL="274320" indent="-274320"/>
            <a:r>
              <a:rPr lang="en-US" dirty="0"/>
              <a:t>3.  Does the papal system have a man at its head? Yes! The pope!</a:t>
            </a:r>
          </a:p>
          <a:p>
            <a:pPr marL="274320" indent="-274320"/>
            <a:r>
              <a:rPr lang="en-US" dirty="0"/>
              <a:t>4.  Has his mouth spoken great things and pompous words against the Most High?  Absolutely. Even the titles that the pope takes for himself are blasphemous. (“Vicar of Christ.”  “Holy Father”)</a:t>
            </a:r>
          </a:p>
          <a:p>
            <a:pPr marL="274320" indent="-274320"/>
            <a:r>
              <a:rPr lang="en-US" dirty="0"/>
              <a:t>5.  Has the papal system persecuted Protestant believers? Absolutely.  Millions have been tortured, put on the rack, burned at the stake, martyred for believing the word of God instead of the pope.</a:t>
            </a:r>
          </a:p>
          <a:p>
            <a:pPr marL="274320" indent="-274320"/>
            <a:r>
              <a:rPr lang="en-US" dirty="0"/>
              <a:t>6.  Did the papal system retain power for 3.5 times or 1260 years? Yes 538 to 1798. Yes, indeed!</a:t>
            </a:r>
          </a:p>
          <a:p>
            <a:pPr marL="274320" indent="-274320">
              <a:buNone/>
            </a:pPr>
            <a:r>
              <a:rPr lang="en-US" dirty="0"/>
              <a:t>7.  Has the papal system attempted to change times and laws?  They openly admit to transferring the day of worship from Sabbath to Sunday. Also in their catechism they have changed the Ten Commandments, eliminating the second commandment against the worship of images and dividing the tenth commandment against coveting into two.</a:t>
            </a:r>
          </a:p>
          <a:p>
            <a:pPr marL="274320" indent="-274320">
              <a:buNone/>
            </a:pPr>
            <a:r>
              <a:rPr lang="en-US" dirty="0"/>
              <a:t>8.  Just like the iron of Rome extended down to toes of the image, so the Little Horn continues until the divine judgment of God brings him to his end in the end times.  The papal system still exists in a revived form today.</a:t>
            </a:r>
          </a:p>
          <a:p>
            <a:pPr marL="274320" indent="-274320">
              <a:buNone/>
            </a:pPr>
            <a:endParaRPr lang="en-US" dirty="0"/>
          </a:p>
          <a:p>
            <a:pPr marL="274320" indent="-274320">
              <a:buNone/>
            </a:pPr>
            <a:r>
              <a:rPr lang="en-US" b="1" dirty="0"/>
              <a:t>Q1: Does the Pope fit the description of the Man of Sin that the apostle Paul describes?</a:t>
            </a:r>
          </a:p>
          <a:p>
            <a:pPr marL="274320" indent="-274320">
              <a:buNone/>
            </a:pPr>
            <a:r>
              <a:rPr lang="en-US" dirty="0"/>
              <a:t>1.  Yes!</a:t>
            </a:r>
          </a:p>
          <a:p>
            <a:pPr marL="274320" indent="-274320">
              <a:buNone/>
            </a:pPr>
            <a:r>
              <a:rPr lang="en-US" b="1" dirty="0"/>
              <a:t>2 Thessalonians 2:3-4 KJV</a:t>
            </a:r>
            <a:r>
              <a:rPr lang="en-US" dirty="0"/>
              <a:t> - </a:t>
            </a:r>
            <a:r>
              <a:rPr lang="en-US" baseline="30000" dirty="0"/>
              <a:t>3</a:t>
            </a:r>
            <a:r>
              <a:rPr lang="en-US" dirty="0"/>
              <a:t> Let no man deceive you by any means: for that day shall not come, except there come a falling away first, and that man of sin be revealed, the son of perdition; </a:t>
            </a:r>
            <a:r>
              <a:rPr lang="en-US" baseline="30000" dirty="0"/>
              <a:t>4</a:t>
            </a:r>
            <a:r>
              <a:rPr lang="en-US" dirty="0"/>
              <a:t> Who </a:t>
            </a:r>
            <a:r>
              <a:rPr lang="en-US" dirty="0" err="1"/>
              <a:t>opposeth</a:t>
            </a:r>
            <a:r>
              <a:rPr lang="en-US" dirty="0"/>
              <a:t> and </a:t>
            </a:r>
            <a:r>
              <a:rPr lang="en-US" dirty="0" err="1"/>
              <a:t>exalteth</a:t>
            </a:r>
            <a:r>
              <a:rPr lang="en-US" dirty="0"/>
              <a:t> himself above all that is called God, or that is worshipped; so that he as God </a:t>
            </a:r>
            <a:r>
              <a:rPr lang="en-US" dirty="0" err="1"/>
              <a:t>sitteth</a:t>
            </a:r>
            <a:r>
              <a:rPr lang="en-US" dirty="0"/>
              <a:t> in the temple of God, shewing himself that he is God.</a:t>
            </a:r>
          </a:p>
          <a:p>
            <a:pPr marL="274320" indent="-274320">
              <a:buNone/>
            </a:pPr>
            <a:r>
              <a:rPr lang="en-US" dirty="0"/>
              <a:t>2.  Jesus said:</a:t>
            </a:r>
          </a:p>
          <a:p>
            <a:pPr marL="274320" indent="-274320">
              <a:buNone/>
            </a:pPr>
            <a:r>
              <a:rPr lang="en-US" b="1" dirty="0"/>
              <a:t>Matthew 23:9 KJV</a:t>
            </a:r>
            <a:r>
              <a:rPr lang="en-US" dirty="0"/>
              <a:t> - 9 And call no man your father upon the earth: for one is your Father, which is in heaven.</a:t>
            </a:r>
          </a:p>
          <a:p>
            <a:pPr marL="274320" indent="-274320">
              <a:buNone/>
            </a:pPr>
            <a:r>
              <a:rPr lang="en-US" dirty="0"/>
              <a:t>3.  And the pope takes the title of “Holy Father.”</a:t>
            </a:r>
          </a:p>
          <a:p>
            <a:pPr marL="274320" indent="-274320">
              <a:buNone/>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24</a:t>
            </a:fld>
            <a:endParaRPr lang="en-US" dirty="0"/>
          </a:p>
        </p:txBody>
      </p:sp>
    </p:spTree>
    <p:extLst>
      <p:ext uri="{BB962C8B-B14F-4D97-AF65-F5344CB8AC3E}">
        <p14:creationId xmlns:p14="http://schemas.microsoft.com/office/powerpoint/2010/main" val="519713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Here we return to the metaphor of light and darkness, this time used by Paul.</a:t>
            </a:r>
          </a:p>
          <a:p>
            <a:pPr marL="274320" indent="-274320"/>
            <a:r>
              <a:rPr lang="en-US" dirty="0"/>
              <a:t>2.  Before we received Jesus we were not just in darkness, we were darkness.</a:t>
            </a:r>
          </a:p>
          <a:p>
            <a:pPr marL="274320" indent="-274320"/>
            <a:r>
              <a:rPr lang="en-US" dirty="0"/>
              <a:t>3.  We were sinners; we were unrighteous; we were without hope.</a:t>
            </a:r>
          </a:p>
          <a:p>
            <a:pPr marL="274320" indent="-274320"/>
            <a:r>
              <a:rPr lang="en-US" dirty="0"/>
              <a:t>4.  But Jesus has made all the difference.</a:t>
            </a:r>
          </a:p>
          <a:p>
            <a:pPr marL="274320" indent="-274320"/>
            <a:r>
              <a:rPr lang="en-US" dirty="0"/>
              <a:t>5.  In the Lord, we are light; we are forgiven, we are justified, we are righteous in Him.</a:t>
            </a:r>
          </a:p>
          <a:p>
            <a:pPr marL="274320" indent="-274320"/>
            <a:r>
              <a:rPr lang="en-US" dirty="0"/>
              <a:t>6.  So walk as children of light.  </a:t>
            </a:r>
          </a:p>
          <a:p>
            <a:pPr marL="274320" indent="-274320"/>
            <a:r>
              <a:rPr lang="en-US" dirty="0"/>
              <a:t>7.  Progress each day toward the goal of your heavenward call in Christ.</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25</a:t>
            </a:fld>
            <a:endParaRPr lang="en-US" dirty="0"/>
          </a:p>
        </p:txBody>
      </p:sp>
    </p:spTree>
    <p:extLst>
      <p:ext uri="{BB962C8B-B14F-4D97-AF65-F5344CB8AC3E}">
        <p14:creationId xmlns:p14="http://schemas.microsoft.com/office/powerpoint/2010/main" val="161095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dirty="0"/>
          </a:p>
          <a:p>
            <a:pPr marL="274320" indent="-274320"/>
            <a:endParaRPr lang="en-US" dirty="0"/>
          </a:p>
          <a:p>
            <a:pPr marL="274320" indent="-274320"/>
            <a:r>
              <a:rPr lang="en-US" b="1" dirty="0"/>
              <a:t>B4:</a:t>
            </a:r>
          </a:p>
          <a:p>
            <a:pPr marL="274320" indent="-274320"/>
            <a:r>
              <a:rPr lang="en-US" dirty="0"/>
              <a:t>1.  False Christs and false prophets deceiving many, wars and rumors of war, famines, pestilences, earthquakes, tribulation,</a:t>
            </a:r>
            <a:r>
              <a:rPr lang="en-US" baseline="0" dirty="0"/>
              <a:t> hatred, </a:t>
            </a:r>
            <a:r>
              <a:rPr lang="en-US" dirty="0"/>
              <a:t>and death for Christians, apostasy, betrayal, hatred, lawlessness.</a:t>
            </a:r>
            <a:r>
              <a:rPr lang="en-US" baseline="0" dirty="0"/>
              <a:t>  </a:t>
            </a:r>
          </a:p>
          <a:p>
            <a:pPr marL="274320" indent="-274320"/>
            <a:r>
              <a:rPr lang="en-US" baseline="0" dirty="0"/>
              <a:t>2.  But then Jesus says, </a:t>
            </a:r>
          </a:p>
          <a:p>
            <a:pPr marL="274320" indent="-274320"/>
            <a:r>
              <a:rPr lang="en-US" b="1" dirty="0"/>
              <a:t>Matthew 24:13 (NKJV)</a:t>
            </a:r>
          </a:p>
          <a:p>
            <a:pPr marL="274320" lvl="1" indent="-274320"/>
            <a:r>
              <a:rPr lang="en-US" baseline="30000" dirty="0"/>
              <a:t>13 </a:t>
            </a:r>
            <a:r>
              <a:rPr lang="en-US" dirty="0"/>
              <a:t>But he who endures to the end shall be saved. </a:t>
            </a:r>
          </a:p>
          <a:p>
            <a:pPr marL="274320" lvl="0" indent="-274320"/>
            <a:r>
              <a:rPr lang="en-US" dirty="0"/>
              <a:t>3.  Apparently Jesus never heard of the health and wealth gospel preached by some TV preachers today.</a:t>
            </a:r>
          </a:p>
          <a:p>
            <a:pPr marL="274320" indent="-274320"/>
            <a:r>
              <a:rPr lang="en-US" dirty="0"/>
              <a:t>4.  For His disciples in the 1</a:t>
            </a:r>
            <a:r>
              <a:rPr lang="en-US" baseline="30000" dirty="0"/>
              <a:t>st</a:t>
            </a:r>
            <a:r>
              <a:rPr lang="en-US" dirty="0"/>
              <a:t> century and for many down through the ages, Jesus predicts tribulation.</a:t>
            </a:r>
          </a:p>
          <a:p>
            <a:pPr marL="274320" indent="-274320"/>
            <a:r>
              <a:rPr lang="en-US" dirty="0"/>
              <a:t>5.  But He encourages</a:t>
            </a:r>
            <a:r>
              <a:rPr lang="en-US" baseline="0" dirty="0"/>
              <a:t> us to “hold on.”  Salvation’s coming!</a:t>
            </a:r>
          </a:p>
          <a:p>
            <a:pPr marL="274320" indent="-274320"/>
            <a:endParaRPr lang="en-US" baseline="0" dirty="0"/>
          </a:p>
          <a:p>
            <a:pPr marL="274320" indent="-274320"/>
            <a:r>
              <a:rPr lang="en-US" b="1" dirty="0"/>
              <a:t>B5:</a:t>
            </a:r>
          </a:p>
          <a:p>
            <a:pPr marL="274320" indent="-274320"/>
            <a:r>
              <a:rPr lang="en-US" i="0" dirty="0"/>
              <a:t>1.  In</a:t>
            </a:r>
            <a:r>
              <a:rPr lang="en-US" i="0" baseline="0" dirty="0"/>
              <a:t> 70 AD, the Roman general Titus laid siege to Jerusalem in the spring of the year when it was full of people who had come to celebrate the Passover.</a:t>
            </a:r>
          </a:p>
          <a:p>
            <a:pPr marL="274320" indent="-274320"/>
            <a:r>
              <a:rPr lang="en-US" i="0" baseline="0" dirty="0"/>
              <a:t>2.  By August, the people were starving to death and fighting gangs for scarce resources.</a:t>
            </a:r>
          </a:p>
          <a:p>
            <a:pPr marL="274320" indent="-274320"/>
            <a:r>
              <a:rPr lang="en-US" i="0" baseline="0" dirty="0"/>
              <a:t>3.  Josephus (a Jewish historian) records that one starving mother ate her baby.</a:t>
            </a:r>
          </a:p>
          <a:p>
            <a:pPr marL="274320" indent="-274320"/>
            <a:r>
              <a:rPr lang="en-US" i="0" baseline="0" dirty="0"/>
              <a:t>4.  The Jews refused to surrender, thinking that God would yet deliver His temple.</a:t>
            </a:r>
          </a:p>
          <a:p>
            <a:pPr marL="274320" indent="-274320"/>
            <a:r>
              <a:rPr lang="en-US" i="0" baseline="0" dirty="0"/>
              <a:t>5.  The Romans eventually set fire to the gold plated walls of the temple and burned the city to the ground.</a:t>
            </a:r>
          </a:p>
          <a:p>
            <a:pPr marL="274320" indent="-274320"/>
            <a:r>
              <a:rPr lang="en-US" dirty="0">
                <a:effectLst/>
              </a:rPr>
              <a:t>6.  Josephus claims that 1.1 million people were killed during the siege, of which a majority were Jewish, and that 97,000 were captured and sold</a:t>
            </a:r>
            <a:r>
              <a:rPr lang="en-US" baseline="0" dirty="0">
                <a:effectLst/>
              </a:rPr>
              <a:t> into slavery, some in Egypt.</a:t>
            </a:r>
          </a:p>
          <a:p>
            <a:pPr marL="274320" indent="-274320"/>
            <a:r>
              <a:rPr lang="en-US" i="0" baseline="0" dirty="0">
                <a:effectLst/>
              </a:rPr>
              <a:t>7.  His numbers are disputed by modern scholars, but virtually everyone in the city was either killed or enslaved.</a:t>
            </a:r>
          </a:p>
          <a:p>
            <a:pPr marL="274320" indent="-274320"/>
            <a:r>
              <a:rPr lang="en-US" i="0" baseline="0" dirty="0">
                <a:effectLst/>
              </a:rPr>
              <a:t>8.  Others estimate the Jewish losses at a quarter million.</a:t>
            </a:r>
          </a:p>
          <a:p>
            <a:pPr marL="274320" indent="-274320"/>
            <a:r>
              <a:rPr lang="en-US" i="0" baseline="0" dirty="0">
                <a:effectLst/>
              </a:rPr>
              <a:t>9.  The gold in the temple melted with the heat and ran into the cracks between the stones.</a:t>
            </a:r>
          </a:p>
          <a:p>
            <a:pPr marL="274320" indent="-274320"/>
            <a:r>
              <a:rPr lang="en-US" i="0" dirty="0"/>
              <a:t>10. It</a:t>
            </a:r>
            <a:r>
              <a:rPr lang="en-US" i="0" baseline="0" dirty="0"/>
              <a:t> is no wonder then that the stones were all removed by those looking for gold.</a:t>
            </a:r>
          </a:p>
          <a:p>
            <a:pPr marL="274320" indent="-274320"/>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947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baseline="0" dirty="0"/>
              <a:t>[See notes on linked slide.]</a:t>
            </a:r>
          </a:p>
          <a:p>
            <a:pPr marL="274320" indent="-274320"/>
            <a:endParaRPr lang="en-US" baseline="0" dirty="0"/>
          </a:p>
          <a:p>
            <a:pPr marL="274320" indent="-274320"/>
            <a:r>
              <a:rPr lang="en-US" b="1" baseline="0" dirty="0"/>
              <a:t>B2:</a:t>
            </a:r>
          </a:p>
          <a:p>
            <a:pPr marL="274320" indent="-274320"/>
            <a:r>
              <a:rPr lang="en-US" baseline="0" dirty="0"/>
              <a:t>[See notes on linked slide.]</a:t>
            </a:r>
          </a:p>
          <a:p>
            <a:pPr marL="274320" indent="-274320"/>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373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Constantine claimed to be a Christian, and he did much to end the persecution of the Christian church and make it the preferred church of the empire.</a:t>
            </a:r>
          </a:p>
          <a:p>
            <a:pPr marL="274320" indent="-274320"/>
            <a:r>
              <a:rPr lang="en-US" dirty="0"/>
              <a:t>2.  He became emperor in the west in 306 AD, and the exclusive emperor of the entire empire in 324 AD.  </a:t>
            </a:r>
          </a:p>
          <a:p>
            <a:pPr marL="274320" indent="-274320"/>
            <a:r>
              <a:rPr lang="en-US" dirty="0"/>
              <a:t>3.  In 313 AD, Constantine in the west and </a:t>
            </a:r>
            <a:r>
              <a:rPr lang="en-US" dirty="0" err="1"/>
              <a:t>Licinius</a:t>
            </a:r>
            <a:r>
              <a:rPr lang="en-US" dirty="0"/>
              <a:t> in the East issued the Edict of Milan.</a:t>
            </a:r>
          </a:p>
          <a:p>
            <a:pPr marL="274320" indent="-274320"/>
            <a:r>
              <a:rPr lang="en-US" dirty="0"/>
              <a:t>4.  This edict marked the end of the 10 year period of persecution of Christians.</a:t>
            </a:r>
          </a:p>
          <a:p>
            <a:pPr marL="274320" indent="-274320"/>
            <a:r>
              <a:rPr lang="en-US" dirty="0"/>
              <a:t>5.  Note this entry from Wikipedia[?]:</a:t>
            </a:r>
          </a:p>
          <a:p>
            <a:pPr marL="274320" lvl="8" indent="-274320"/>
            <a:r>
              <a:rPr lang="en-US" dirty="0"/>
              <a:t>“In 313, the Western emperor, Constantine, met with his rival and counterpart, the Eastern emperor, </a:t>
            </a:r>
            <a:r>
              <a:rPr lang="en-US" dirty="0" err="1"/>
              <a:t>Licinius</a:t>
            </a:r>
            <a:r>
              <a:rPr lang="en-US" dirty="0"/>
              <a:t>, in the city of Milan, Italy. As part of their discussions, they issued a joint statement, later known as the Edict of Milan. This proclamation protected full rights for Christian citizens of the Empire, restoring their property, releasing them from prisons, and effectively banning government persecution of their faith.”</a:t>
            </a:r>
          </a:p>
          <a:p>
            <a:pPr marL="274320" indent="-274320"/>
            <a:r>
              <a:rPr lang="en-US" dirty="0"/>
              <a:t>6.  It was Constantine that was the motivating force behind this edict.</a:t>
            </a:r>
          </a:p>
          <a:p>
            <a:pPr marL="274320" indent="-274320"/>
            <a:r>
              <a:rPr lang="en-US" dirty="0"/>
              <a:t>7.  Some question whether or not he was a true convert, for one reason, because he was not baptized until he was on his deathbed.</a:t>
            </a:r>
          </a:p>
          <a:p>
            <a:pPr marL="274320" indent="-274320"/>
            <a:r>
              <a:rPr lang="en-US" dirty="0"/>
              <a:t>8.  But, as emperor, he would have to be in charge of shedding blood, so it is believed he may have waited until his worst sins were behind him before being baptized.</a:t>
            </a:r>
          </a:p>
          <a:p>
            <a:pPr marL="274320" indent="-274320"/>
            <a:r>
              <a:rPr lang="en-US" dirty="0"/>
              <a:t>9.  In any case, he clearly promoted Christianity during his reign.</a:t>
            </a:r>
          </a:p>
          <a:p>
            <a:pPr marL="274320" indent="-274320"/>
            <a:r>
              <a:rPr lang="en-US" dirty="0"/>
              <a:t>10. We all recall his first Sunday decree in 321 AD.</a:t>
            </a:r>
          </a:p>
          <a:p>
            <a:pPr marL="274320" indent="-274320"/>
            <a:r>
              <a:rPr lang="en-US" dirty="0"/>
              <a:t>11. And we can see the forces of evil at work as he attempts to make Christianity comfortable to the pagan religions of the empire with their idols and temples.</a:t>
            </a:r>
          </a:p>
          <a:p>
            <a:pPr marL="274320" indent="-274320"/>
            <a:r>
              <a:rPr lang="en-US" b="0" i="0" dirty="0">
                <a:solidFill>
                  <a:srgbClr val="404040"/>
                </a:solidFill>
                <a:effectLst/>
                <a:highlight>
                  <a:srgbClr val="FFFFFF"/>
                </a:highlight>
                <a:latin typeface="Rubik"/>
              </a:rPr>
              <a:t>12. On March 7, 321 AD, Constantine approved the “day of the sun” as a day of rest for the Western Roman Empire. It was a law enacted to honor the sun god by requiring rest for those who lived in the city. Those in the country were exempt from it.</a:t>
            </a:r>
          </a:p>
          <a:p>
            <a:pPr marL="274320" indent="-274320"/>
            <a:r>
              <a:rPr lang="en-US" dirty="0"/>
              <a:t>13. But it would support the Church in Rome, which appears to be the first to abandoned the Sabbath in order to distance themselves from the Jews, who were always getting in trouble with the Romans.</a:t>
            </a:r>
          </a:p>
          <a:p>
            <a:pPr marL="274320" indent="-274320"/>
            <a:r>
              <a:rPr lang="en-US" dirty="0"/>
              <a:t>14. Constantine was the start of a great period of compromise with paganism that eventually resulted in the bishop of Rome being elevated to the Pope.</a:t>
            </a:r>
          </a:p>
          <a:p>
            <a:pPr marL="274320" indent="-274320"/>
            <a:r>
              <a:rPr lang="en-US" dirty="0"/>
              <a:t>15. Constantine provided the power of the state to promote a type of Christianity that he thought would unify the empire.</a:t>
            </a:r>
          </a:p>
          <a:p>
            <a:pPr marL="274320" indent="-274320"/>
            <a:endParaRPr lang="en-US" dirty="0"/>
          </a:p>
          <a:p>
            <a:pPr marL="274320" indent="-274320"/>
            <a:r>
              <a:rPr lang="en-US" b="1" dirty="0"/>
              <a:t>B2:</a:t>
            </a:r>
          </a:p>
          <a:p>
            <a:pPr marL="274320" indent="-274320"/>
            <a:r>
              <a:rPr lang="en-US" dirty="0"/>
              <a:t>1.  The underlying apostasy of the papal system is that it has left the authority of the word of God and has placed the traditions of the church and the decrees of popes above the authority of the Word of God.</a:t>
            </a:r>
          </a:p>
          <a:p>
            <a:pPr marL="274320" indent="-274320"/>
            <a:r>
              <a:rPr lang="en-US" dirty="0"/>
              <a:t>2.  So we want to look at statements from bona fide Roman Catholic Sources.</a:t>
            </a:r>
          </a:p>
          <a:p>
            <a:pPr marL="274320" indent="-274320"/>
            <a:r>
              <a:rPr lang="en-US" dirty="0"/>
              <a:t>3.  As we read some of these quotations, think about the identifying marks of the little horn power who speaks great words against the most high and the man of sin that “</a:t>
            </a:r>
            <a:r>
              <a:rPr lang="en-US" dirty="0" err="1"/>
              <a:t>exalteth</a:t>
            </a:r>
            <a:r>
              <a:rPr lang="en-US" dirty="0"/>
              <a:t> himself above all that is called God or that is worshipped so that he as God </a:t>
            </a:r>
            <a:r>
              <a:rPr lang="en-US" dirty="0" err="1"/>
              <a:t>sitteth</a:t>
            </a:r>
            <a:r>
              <a:rPr lang="en-US" dirty="0"/>
              <a:t> in the temple of God showing himself that he is God.”</a:t>
            </a:r>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1885FC9-0FAA-4A9E-9683-D8EEBE26DDF8}"/>
              </a:ext>
            </a:extLst>
          </p:cNvPr>
          <p:cNvSpPr>
            <a:spLocks noGrp="1" noChangeArrowheads="1"/>
          </p:cNvSpPr>
          <p:nvPr>
            <p:ph type="sldNum" sz="quarter" idx="5"/>
          </p:nvPr>
        </p:nvSpPr>
        <p:spPr/>
        <p:txBody>
          <a:bodyPr/>
          <a:lstStyle>
            <a:lvl1pPr eaLnBrk="0" hangingPunct="0">
              <a:defRPr>
                <a:solidFill>
                  <a:schemeClr val="folHlink"/>
                </a:solidFill>
                <a:latin typeface="Arial" panose="020B0604020202020204" pitchFamily="34" charset="0"/>
                <a:cs typeface="Arial" panose="020B0604020202020204" pitchFamily="34" charset="0"/>
              </a:defRPr>
            </a:lvl1pPr>
            <a:lvl2pPr marL="742950" indent="-285750" eaLnBrk="0" hangingPunct="0">
              <a:defRPr>
                <a:solidFill>
                  <a:schemeClr val="folHlink"/>
                </a:solidFill>
                <a:latin typeface="Arial" panose="020B0604020202020204" pitchFamily="34" charset="0"/>
                <a:cs typeface="Arial" panose="020B0604020202020204" pitchFamily="34" charset="0"/>
              </a:defRPr>
            </a:lvl2pPr>
            <a:lvl3pPr marL="1143000" indent="-228600" eaLnBrk="0" hangingPunct="0">
              <a:defRPr>
                <a:solidFill>
                  <a:schemeClr val="folHlink"/>
                </a:solidFill>
                <a:latin typeface="Arial" panose="020B0604020202020204" pitchFamily="34" charset="0"/>
                <a:cs typeface="Arial" panose="020B0604020202020204" pitchFamily="34" charset="0"/>
              </a:defRPr>
            </a:lvl3pPr>
            <a:lvl4pPr marL="1600200" indent="-228600" eaLnBrk="0" hangingPunct="0">
              <a:defRPr>
                <a:solidFill>
                  <a:schemeClr val="folHlink"/>
                </a:solidFill>
                <a:latin typeface="Arial" panose="020B0604020202020204" pitchFamily="34" charset="0"/>
                <a:cs typeface="Arial" panose="020B0604020202020204" pitchFamily="34" charset="0"/>
              </a:defRPr>
            </a:lvl4pPr>
            <a:lvl5pPr marL="2057400" indent="-228600" eaLnBrk="0" hangingPunct="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5E9F1B-AD58-4572-B522-7347597515E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3" name="Rectangle 2">
            <a:extLst>
              <a:ext uri="{FF2B5EF4-FFF2-40B4-BE49-F238E27FC236}">
                <a16:creationId xmlns:a16="http://schemas.microsoft.com/office/drawing/2014/main" id="{B26BCE82-14E3-4E2E-9232-24594E62ABC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FC68C09-6243-4C4B-925B-2F39EBD27223}"/>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8D7FFFB-4654-4093-A813-DC2DB9EBD0BD}"/>
              </a:ext>
            </a:extLst>
          </p:cNvPr>
          <p:cNvSpPr>
            <a:spLocks noGrp="1" noChangeArrowheads="1"/>
          </p:cNvSpPr>
          <p:nvPr>
            <p:ph type="sldNum" sz="quarter" idx="5"/>
          </p:nvPr>
        </p:nvSpPr>
        <p:spPr/>
        <p:txBody>
          <a:bodyPr/>
          <a:lstStyle>
            <a:lvl1pPr eaLnBrk="0" hangingPunct="0">
              <a:defRPr>
                <a:solidFill>
                  <a:schemeClr val="folHlink"/>
                </a:solidFill>
                <a:latin typeface="Arial" panose="020B0604020202020204" pitchFamily="34" charset="0"/>
                <a:cs typeface="Arial" panose="020B0604020202020204" pitchFamily="34" charset="0"/>
              </a:defRPr>
            </a:lvl1pPr>
            <a:lvl2pPr marL="742950" indent="-285750" eaLnBrk="0" hangingPunct="0">
              <a:defRPr>
                <a:solidFill>
                  <a:schemeClr val="folHlink"/>
                </a:solidFill>
                <a:latin typeface="Arial" panose="020B0604020202020204" pitchFamily="34" charset="0"/>
                <a:cs typeface="Arial" panose="020B0604020202020204" pitchFamily="34" charset="0"/>
              </a:defRPr>
            </a:lvl2pPr>
            <a:lvl3pPr marL="1143000" indent="-228600" eaLnBrk="0" hangingPunct="0">
              <a:defRPr>
                <a:solidFill>
                  <a:schemeClr val="folHlink"/>
                </a:solidFill>
                <a:latin typeface="Arial" panose="020B0604020202020204" pitchFamily="34" charset="0"/>
                <a:cs typeface="Arial" panose="020B0604020202020204" pitchFamily="34" charset="0"/>
              </a:defRPr>
            </a:lvl3pPr>
            <a:lvl4pPr marL="1600200" indent="-228600" eaLnBrk="0" hangingPunct="0">
              <a:defRPr>
                <a:solidFill>
                  <a:schemeClr val="folHlink"/>
                </a:solidFill>
                <a:latin typeface="Arial" panose="020B0604020202020204" pitchFamily="34" charset="0"/>
                <a:cs typeface="Arial" panose="020B0604020202020204" pitchFamily="34" charset="0"/>
              </a:defRPr>
            </a:lvl4pPr>
            <a:lvl5pPr marL="2057400" indent="-228600" eaLnBrk="0" hangingPunct="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1219CB-1C2B-4FF2-B4A5-4C145F01A40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2">
            <a:extLst>
              <a:ext uri="{FF2B5EF4-FFF2-40B4-BE49-F238E27FC236}">
                <a16:creationId xmlns:a16="http://schemas.microsoft.com/office/drawing/2014/main" id="{AB49CD35-1C69-49EF-BD93-D30C9AC377C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519D01F-3327-463F-9988-6ABBC05E774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E8835E0-68EB-4DC8-B52A-266154C552C9}"/>
              </a:ext>
            </a:extLst>
          </p:cNvPr>
          <p:cNvSpPr>
            <a:spLocks noGrp="1" noChangeArrowheads="1"/>
          </p:cNvSpPr>
          <p:nvPr>
            <p:ph type="sldNum" sz="quarter" idx="5"/>
          </p:nvPr>
        </p:nvSpPr>
        <p:spPr/>
        <p:txBody>
          <a:bodyPr/>
          <a:lstStyle>
            <a:lvl1pPr eaLnBrk="0" hangingPunct="0">
              <a:defRPr>
                <a:solidFill>
                  <a:schemeClr val="folHlink"/>
                </a:solidFill>
                <a:latin typeface="Arial" panose="020B0604020202020204" pitchFamily="34" charset="0"/>
                <a:cs typeface="Arial" panose="020B0604020202020204" pitchFamily="34" charset="0"/>
              </a:defRPr>
            </a:lvl1pPr>
            <a:lvl2pPr marL="742950" indent="-285750" eaLnBrk="0" hangingPunct="0">
              <a:defRPr>
                <a:solidFill>
                  <a:schemeClr val="folHlink"/>
                </a:solidFill>
                <a:latin typeface="Arial" panose="020B0604020202020204" pitchFamily="34" charset="0"/>
                <a:cs typeface="Arial" panose="020B0604020202020204" pitchFamily="34" charset="0"/>
              </a:defRPr>
            </a:lvl2pPr>
            <a:lvl3pPr marL="1143000" indent="-228600" eaLnBrk="0" hangingPunct="0">
              <a:defRPr>
                <a:solidFill>
                  <a:schemeClr val="folHlink"/>
                </a:solidFill>
                <a:latin typeface="Arial" panose="020B0604020202020204" pitchFamily="34" charset="0"/>
                <a:cs typeface="Arial" panose="020B0604020202020204" pitchFamily="34" charset="0"/>
              </a:defRPr>
            </a:lvl3pPr>
            <a:lvl4pPr marL="1600200" indent="-228600" eaLnBrk="0" hangingPunct="0">
              <a:defRPr>
                <a:solidFill>
                  <a:schemeClr val="folHlink"/>
                </a:solidFill>
                <a:latin typeface="Arial" panose="020B0604020202020204" pitchFamily="34" charset="0"/>
                <a:cs typeface="Arial" panose="020B0604020202020204" pitchFamily="34" charset="0"/>
              </a:defRPr>
            </a:lvl4pPr>
            <a:lvl5pPr marL="2057400" indent="-228600" eaLnBrk="0" hangingPunct="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folHlink"/>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535679-0E42-4C21-AA57-9D88A4CED68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1" name="Rectangle 2">
            <a:extLst>
              <a:ext uri="{FF2B5EF4-FFF2-40B4-BE49-F238E27FC236}">
                <a16:creationId xmlns:a16="http://schemas.microsoft.com/office/drawing/2014/main" id="{24AA9C38-95CE-4AC0-847C-11C0FCEA038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2FDD82E-CFB4-4B8E-B8BA-9C40DCC8A93D}"/>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The Great Controversy</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3</a:t>
            </a:r>
          </a:p>
          <a:p>
            <a:r>
              <a:rPr lang="en-US" dirty="0"/>
              <a:t>Light Shines in the Darkness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50690" name="Rectangle 2">
            <a:extLst>
              <a:ext uri="{FF2B5EF4-FFF2-40B4-BE49-F238E27FC236}">
                <a16:creationId xmlns:a16="http://schemas.microsoft.com/office/drawing/2014/main" id="{8F2FBE7F-F9D7-4C60-8CB7-B7A67245E031}"/>
              </a:ext>
            </a:extLst>
          </p:cNvPr>
          <p:cNvSpPr>
            <a:spLocks noGrp="1" noChangeArrowheads="1"/>
          </p:cNvSpPr>
          <p:nvPr>
            <p:ph type="title"/>
          </p:nvPr>
        </p:nvSpPr>
        <p:spPr>
          <a:xfrm>
            <a:off x="762000" y="381000"/>
            <a:ext cx="7696200" cy="762000"/>
          </a:xfrm>
        </p:spPr>
        <p:txBody>
          <a:bodyPr/>
          <a:lstStyle/>
          <a:p>
            <a:pPr eaLnBrk="1" hangingPunct="1">
              <a:defRPr/>
            </a:pPr>
            <a:r>
              <a:rPr lang="en-US" dirty="0"/>
              <a:t>Quotes from Catholic Sources</a:t>
            </a:r>
          </a:p>
        </p:txBody>
      </p:sp>
      <p:sp>
        <p:nvSpPr>
          <p:cNvPr id="1650691" name="Rectangle 3">
            <a:extLst>
              <a:ext uri="{FF2B5EF4-FFF2-40B4-BE49-F238E27FC236}">
                <a16:creationId xmlns:a16="http://schemas.microsoft.com/office/drawing/2014/main" id="{28053B52-9B40-43AC-AA11-C8EEB6B2185A}"/>
              </a:ext>
            </a:extLst>
          </p:cNvPr>
          <p:cNvSpPr>
            <a:spLocks noGrp="1" noChangeArrowheads="1"/>
          </p:cNvSpPr>
          <p:nvPr>
            <p:ph idx="1"/>
          </p:nvPr>
        </p:nvSpPr>
        <p:spPr>
          <a:xfrm>
            <a:off x="838200" y="1752600"/>
            <a:ext cx="7620000" cy="4648200"/>
          </a:xfrm>
        </p:spPr>
        <p:txBody>
          <a:bodyPr>
            <a:normAutofit/>
          </a:bodyPr>
          <a:lstStyle/>
          <a:p>
            <a:pPr eaLnBrk="1" hangingPunct="1">
              <a:defRPr/>
            </a:pPr>
            <a:r>
              <a:rPr lang="en-US" dirty="0">
                <a:effectLst/>
              </a:rPr>
              <a:t>In a letter dated Oct. 28, 1894, Cardinal Gibbons wrote these words:  “Of course the Catholic Church claims that the change from Sabbath to Sunday was her act...And the act is a mark of her ecclesiastical power and authority in religious matters.”</a:t>
            </a:r>
            <a:endParaRPr lang="en-US" dirty="0"/>
          </a:p>
        </p:txBody>
      </p:sp>
      <p:sp>
        <p:nvSpPr>
          <p:cNvPr id="1650692" name="Rectangle 4">
            <a:extLst>
              <a:ext uri="{FF2B5EF4-FFF2-40B4-BE49-F238E27FC236}">
                <a16:creationId xmlns:a16="http://schemas.microsoft.com/office/drawing/2014/main" id="{B1EE5EBA-F6F4-4724-ADED-E082FB440548}"/>
              </a:ext>
            </a:extLst>
          </p:cNvPr>
          <p:cNvSpPr>
            <a:spLocks noChangeArrowheads="1"/>
          </p:cNvSpPr>
          <p:nvPr/>
        </p:nvSpPr>
        <p:spPr bwMode="auto">
          <a:xfrm>
            <a:off x="914400" y="15240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50690" name="Rectangle 2">
            <a:extLst>
              <a:ext uri="{FF2B5EF4-FFF2-40B4-BE49-F238E27FC236}">
                <a16:creationId xmlns:a16="http://schemas.microsoft.com/office/drawing/2014/main" id="{06C413F6-9C11-4633-A9B6-DC7DBF07D667}"/>
              </a:ext>
            </a:extLst>
          </p:cNvPr>
          <p:cNvSpPr>
            <a:spLocks noGrp="1" noChangeArrowheads="1"/>
          </p:cNvSpPr>
          <p:nvPr>
            <p:ph type="title"/>
          </p:nvPr>
        </p:nvSpPr>
        <p:spPr>
          <a:xfrm>
            <a:off x="762000" y="381000"/>
            <a:ext cx="7696200" cy="762000"/>
          </a:xfrm>
        </p:spPr>
        <p:txBody>
          <a:bodyPr/>
          <a:lstStyle/>
          <a:p>
            <a:pPr eaLnBrk="1" hangingPunct="1">
              <a:defRPr/>
            </a:pPr>
            <a:r>
              <a:rPr lang="en-US" dirty="0"/>
              <a:t>Quotes from Catholic Sources</a:t>
            </a:r>
          </a:p>
        </p:txBody>
      </p:sp>
      <p:sp>
        <p:nvSpPr>
          <p:cNvPr id="1650691" name="Rectangle 3">
            <a:extLst>
              <a:ext uri="{FF2B5EF4-FFF2-40B4-BE49-F238E27FC236}">
                <a16:creationId xmlns:a16="http://schemas.microsoft.com/office/drawing/2014/main" id="{535E54E7-2190-4689-9DE9-8EE338D9CDB9}"/>
              </a:ext>
            </a:extLst>
          </p:cNvPr>
          <p:cNvSpPr>
            <a:spLocks noGrp="1" noChangeArrowheads="1"/>
          </p:cNvSpPr>
          <p:nvPr>
            <p:ph idx="1"/>
          </p:nvPr>
        </p:nvSpPr>
        <p:spPr>
          <a:xfrm>
            <a:off x="838200" y="1752600"/>
            <a:ext cx="7620000" cy="4114800"/>
          </a:xfrm>
        </p:spPr>
        <p:txBody>
          <a:bodyPr/>
          <a:lstStyle/>
          <a:p>
            <a:pPr marL="342900" lvl="1" indent="-342900" eaLnBrk="1" hangingPunct="1">
              <a:buFontTx/>
              <a:buChar char="•"/>
              <a:defRPr/>
            </a:pPr>
            <a:r>
              <a:rPr lang="en-US" dirty="0"/>
              <a:t>“The sacred and holy Sacrifice of the Mass is not a Sacrifice of praise and thanksgiving only, or a mere commemoration of the Sacrifice performed on the cross, but also truly a propitiatory Sacrifice, by which God is appeased and rendered propitious to us.” </a:t>
            </a:r>
            <a:r>
              <a:rPr lang="en-US" sz="2000" i="1" dirty="0"/>
              <a:t>Catechism of the Council of Trent for Parish Priests</a:t>
            </a:r>
            <a:r>
              <a:rPr lang="en-US" sz="2000" dirty="0"/>
              <a:t>, 258-259  </a:t>
            </a:r>
          </a:p>
          <a:p>
            <a:pPr eaLnBrk="1" hangingPunct="1">
              <a:defRPr/>
            </a:pPr>
            <a:endParaRPr lang="en-US" dirty="0"/>
          </a:p>
        </p:txBody>
      </p:sp>
      <p:sp>
        <p:nvSpPr>
          <p:cNvPr id="1650692" name="Rectangle 4">
            <a:extLst>
              <a:ext uri="{FF2B5EF4-FFF2-40B4-BE49-F238E27FC236}">
                <a16:creationId xmlns:a16="http://schemas.microsoft.com/office/drawing/2014/main" id="{C207B286-8269-4F28-B330-948E48DEB6D1}"/>
              </a:ext>
            </a:extLst>
          </p:cNvPr>
          <p:cNvSpPr>
            <a:spLocks noChangeArrowheads="1"/>
          </p:cNvSpPr>
          <p:nvPr/>
        </p:nvSpPr>
        <p:spPr bwMode="auto">
          <a:xfrm>
            <a:off x="914400" y="15240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CB93-76A6-46E9-A7D6-A50B7A6871F8}"/>
              </a:ext>
            </a:extLst>
          </p:cNvPr>
          <p:cNvSpPr>
            <a:spLocks noGrp="1"/>
          </p:cNvSpPr>
          <p:nvPr>
            <p:ph type="title"/>
          </p:nvPr>
        </p:nvSpPr>
        <p:spPr>
          <a:xfrm>
            <a:off x="533400" y="311426"/>
            <a:ext cx="7772400" cy="1112838"/>
          </a:xfrm>
        </p:spPr>
        <p:txBody>
          <a:bodyPr/>
          <a:lstStyle/>
          <a:p>
            <a:r>
              <a:rPr lang="en-US" dirty="0"/>
              <a:t>Eight Catholic Inventions that Replace God’s truth</a:t>
            </a:r>
          </a:p>
        </p:txBody>
      </p:sp>
      <p:sp>
        <p:nvSpPr>
          <p:cNvPr id="3" name="Content Placeholder 2">
            <a:extLst>
              <a:ext uri="{FF2B5EF4-FFF2-40B4-BE49-F238E27FC236}">
                <a16:creationId xmlns:a16="http://schemas.microsoft.com/office/drawing/2014/main" id="{BDB9A5A1-4D47-4F8C-AE2D-37D4B8AADD2E}"/>
              </a:ext>
            </a:extLst>
          </p:cNvPr>
          <p:cNvSpPr>
            <a:spLocks noGrp="1"/>
          </p:cNvSpPr>
          <p:nvPr>
            <p:ph idx="1"/>
          </p:nvPr>
        </p:nvSpPr>
        <p:spPr>
          <a:xfrm>
            <a:off x="533400" y="1600200"/>
            <a:ext cx="8001000" cy="4946374"/>
          </a:xfrm>
        </p:spPr>
        <p:txBody>
          <a:bodyPr>
            <a:normAutofit fontScale="77500" lnSpcReduction="20000"/>
          </a:bodyPr>
          <a:lstStyle/>
          <a:p>
            <a:r>
              <a:rPr lang="en-US" kern="1200" dirty="0">
                <a:effectLst/>
                <a:latin typeface="Arial" charset="0"/>
              </a:rPr>
              <a:t>1.  The papal system has substituted a false sacrifice, the Mass, for the once and for all sacrifice of Christ.</a:t>
            </a:r>
          </a:p>
          <a:p>
            <a:r>
              <a:rPr lang="en-US" kern="1200" dirty="0">
                <a:effectLst/>
                <a:latin typeface="Arial" charset="0"/>
              </a:rPr>
              <a:t>2.  They have substituted a false mediator (Mary and the saints) for the One Mediator between man and God (Jesus Christ).</a:t>
            </a:r>
          </a:p>
          <a:p>
            <a:r>
              <a:rPr lang="en-US" kern="1200" dirty="0">
                <a:effectLst/>
                <a:latin typeface="Arial" charset="0"/>
              </a:rPr>
              <a:t>3.  They have substituted a false method of forgiveness, confession and absolution by a priest, in place of the divine forgiveness of Christ in the heavenly sanctuary.</a:t>
            </a:r>
          </a:p>
          <a:p>
            <a:r>
              <a:rPr lang="en-US" kern="1200" dirty="0">
                <a:effectLst/>
                <a:latin typeface="Arial" charset="0"/>
              </a:rPr>
              <a:t>4.  They have substituted a false method of salvation, mixing justification, sanctification, and the sacraments of the church, in place of righteousness by grace alone through faith alone in Christ alone, nothing else being necessary.</a:t>
            </a:r>
          </a:p>
          <a:p>
            <a:pPr marL="0" indent="0">
              <a:buNone/>
            </a:pPr>
            <a:endParaRPr lang="en-US" dirty="0"/>
          </a:p>
        </p:txBody>
      </p:sp>
    </p:spTree>
    <p:extLst>
      <p:ext uri="{BB962C8B-B14F-4D97-AF65-F5344CB8AC3E}">
        <p14:creationId xmlns:p14="http://schemas.microsoft.com/office/powerpoint/2010/main" val="1626328039"/>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CB93-76A6-46E9-A7D6-A50B7A6871F8}"/>
              </a:ext>
            </a:extLst>
          </p:cNvPr>
          <p:cNvSpPr>
            <a:spLocks noGrp="1"/>
          </p:cNvSpPr>
          <p:nvPr>
            <p:ph type="title"/>
          </p:nvPr>
        </p:nvSpPr>
        <p:spPr>
          <a:xfrm>
            <a:off x="533400" y="311426"/>
            <a:ext cx="7772400" cy="1112838"/>
          </a:xfrm>
        </p:spPr>
        <p:txBody>
          <a:bodyPr/>
          <a:lstStyle/>
          <a:p>
            <a:r>
              <a:rPr lang="en-US" dirty="0"/>
              <a:t>Eight Catholic Inventions that replace God’s truth</a:t>
            </a:r>
          </a:p>
        </p:txBody>
      </p:sp>
      <p:sp>
        <p:nvSpPr>
          <p:cNvPr id="3" name="Content Placeholder 2">
            <a:extLst>
              <a:ext uri="{FF2B5EF4-FFF2-40B4-BE49-F238E27FC236}">
                <a16:creationId xmlns:a16="http://schemas.microsoft.com/office/drawing/2014/main" id="{BDB9A5A1-4D47-4F8C-AE2D-37D4B8AADD2E}"/>
              </a:ext>
            </a:extLst>
          </p:cNvPr>
          <p:cNvSpPr>
            <a:spLocks noGrp="1"/>
          </p:cNvSpPr>
          <p:nvPr>
            <p:ph idx="1"/>
          </p:nvPr>
        </p:nvSpPr>
        <p:spPr>
          <a:xfrm>
            <a:off x="533400" y="1600200"/>
            <a:ext cx="8001000" cy="4724400"/>
          </a:xfrm>
        </p:spPr>
        <p:txBody>
          <a:bodyPr>
            <a:normAutofit fontScale="85000" lnSpcReduction="20000"/>
          </a:bodyPr>
          <a:lstStyle/>
          <a:p>
            <a:r>
              <a:rPr lang="en-US" kern="1200" dirty="0">
                <a:effectLst/>
                <a:latin typeface="Arial" charset="0"/>
              </a:rPr>
              <a:t>5.  They have substituted a man, the pope, as the head of the church in place of Christ the true head of the church, and they call him the “vicar of Christ” and claim he stands in the place of Jesus Christ and possess His authority in the church.</a:t>
            </a:r>
          </a:p>
          <a:p>
            <a:r>
              <a:rPr lang="en-US" kern="1200" dirty="0">
                <a:effectLst/>
                <a:latin typeface="Arial" charset="0"/>
              </a:rPr>
              <a:t>6.  They have substituted the baptism of babies for the baptism of believers.</a:t>
            </a:r>
          </a:p>
          <a:p>
            <a:r>
              <a:rPr lang="en-US" kern="1200" dirty="0">
                <a:effectLst/>
                <a:latin typeface="Arial" charset="0"/>
              </a:rPr>
              <a:t>7. They have substituted the pope’s Sabbath (Sunday) for the true Sabbath of God.</a:t>
            </a:r>
          </a:p>
          <a:p>
            <a:r>
              <a:rPr lang="en-US" kern="1200" dirty="0">
                <a:effectLst/>
                <a:latin typeface="Arial" charset="0"/>
              </a:rPr>
              <a:t>8. They have substituted the infallibility of the pope for the infallibility of the word of God. </a:t>
            </a:r>
            <a:endParaRPr lang="en-US" dirty="0"/>
          </a:p>
        </p:txBody>
      </p:sp>
    </p:spTree>
    <p:extLst>
      <p:ext uri="{BB962C8B-B14F-4D97-AF65-F5344CB8AC3E}">
        <p14:creationId xmlns:p14="http://schemas.microsoft.com/office/powerpoint/2010/main" val="3990254803"/>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E843-F95B-4A1E-016A-6DA20CA31A24}"/>
              </a:ext>
            </a:extLst>
          </p:cNvPr>
          <p:cNvSpPr>
            <a:spLocks noGrp="1"/>
          </p:cNvSpPr>
          <p:nvPr>
            <p:ph type="title"/>
          </p:nvPr>
        </p:nvSpPr>
        <p:spPr/>
        <p:txBody>
          <a:bodyPr/>
          <a:lstStyle/>
          <a:p>
            <a:r>
              <a:rPr lang="en-US" dirty="0"/>
              <a:t>Finding Light</a:t>
            </a:r>
          </a:p>
        </p:txBody>
      </p:sp>
      <p:sp>
        <p:nvSpPr>
          <p:cNvPr id="3" name="Content Placeholder 2">
            <a:extLst>
              <a:ext uri="{FF2B5EF4-FFF2-40B4-BE49-F238E27FC236}">
                <a16:creationId xmlns:a16="http://schemas.microsoft.com/office/drawing/2014/main" id="{F9B431DD-F0FF-BF57-940F-19EBA4465187}"/>
              </a:ext>
            </a:extLst>
          </p:cNvPr>
          <p:cNvSpPr>
            <a:spLocks noGrp="1"/>
          </p:cNvSpPr>
          <p:nvPr>
            <p:ph idx="1"/>
          </p:nvPr>
        </p:nvSpPr>
        <p:spPr/>
        <p:txBody>
          <a:bodyPr>
            <a:normAutofit fontScale="77500" lnSpcReduction="20000"/>
          </a:bodyPr>
          <a:lstStyle/>
          <a:p>
            <a:r>
              <a:rPr lang="en-US" dirty="0"/>
              <a:t>What principle of Protestantism will help us avoid the pitfalls of compromise?</a:t>
            </a:r>
          </a:p>
          <a:p>
            <a:r>
              <a:rPr lang="en-US" dirty="0"/>
              <a:t>If all Protestant churches claim to go by the Bible, why are there so many different Protestant denominations?</a:t>
            </a:r>
          </a:p>
          <a:p>
            <a:r>
              <a:rPr lang="en-US" dirty="0"/>
              <a:t>What do we need to do to make sure we come to a proper understanding of Scripture?</a:t>
            </a:r>
          </a:p>
          <a:p>
            <a:r>
              <a:rPr lang="en-US" dirty="0"/>
              <a:t>What texts of scripture give you confidence in the sola scriptura principle?</a:t>
            </a:r>
          </a:p>
          <a:p>
            <a:r>
              <a:rPr lang="en-US" dirty="0"/>
              <a:t>How does Paul encourage the Ephesians to walk? (</a:t>
            </a:r>
            <a:r>
              <a:rPr lang="en-US" dirty="0">
                <a:hlinkClick r:id="rId4" action="ppaction://hlinksldjump"/>
              </a:rPr>
              <a:t>Eph 5:8</a:t>
            </a:r>
            <a:r>
              <a:rPr lang="en-US" dirty="0"/>
              <a:t>)</a:t>
            </a:r>
          </a:p>
          <a:p>
            <a:endParaRPr lang="en-US" dirty="0"/>
          </a:p>
        </p:txBody>
      </p:sp>
    </p:spTree>
    <p:extLst>
      <p:ext uri="{BB962C8B-B14F-4D97-AF65-F5344CB8AC3E}">
        <p14:creationId xmlns:p14="http://schemas.microsoft.com/office/powerpoint/2010/main" val="1063186064"/>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The Bible often uses the metaphor of light vs. darkness to describe the spiritual battle between good and evil.</a:t>
            </a:r>
          </a:p>
          <a:p>
            <a:r>
              <a:rPr lang="en-US" dirty="0"/>
              <a:t>Both Jesus and His apostles warned of false prophets and false teachers as wolves in sheep’s clothing coming to devour the flock.</a:t>
            </a:r>
          </a:p>
          <a:p>
            <a:r>
              <a:rPr lang="en-US" dirty="0"/>
              <a:t>Satan is the father of lies and a master of deceit appearing as an angel of light to lead souls to apostasy and eternal death using human instrumentalities and institutions.</a:t>
            </a:r>
          </a:p>
          <a:p>
            <a:r>
              <a:rPr lang="en-US" dirty="0"/>
              <a:t>The Spirit impressed on the apostle Paul the reality of these spiritual forces saying that in the latter times, some would depart from the faith giving heed to seducing spirits, and doctrines of devils; </a:t>
            </a:r>
          </a:p>
          <a:p>
            <a:r>
              <a:rPr lang="en-US" dirty="0"/>
              <a:t>We can identify many today that have succumbed to this fate.</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752600"/>
            <a:ext cx="5638800" cy="4876800"/>
          </a:xfrm>
        </p:spPr>
        <p:txBody>
          <a:bodyPr>
            <a:normAutofit fontScale="70000" lnSpcReduction="20000"/>
          </a:bodyPr>
          <a:lstStyle/>
          <a:p>
            <a:r>
              <a:rPr lang="en-US" dirty="0"/>
              <a:t>Before the Lord returns, Paul describes the apostasy of an antichrist “man of sin” who opposes and exalts himself against God, and sits in the temple of God showing himself that he is God.</a:t>
            </a:r>
          </a:p>
          <a:p>
            <a:r>
              <a:rPr lang="en-US" dirty="0"/>
              <a:t>Historicist expositors have identified this man of sin as the Little Horn power of Dan 7 &amp; 8. </a:t>
            </a:r>
          </a:p>
          <a:p>
            <a:r>
              <a:rPr lang="en-US" dirty="0"/>
              <a:t>The papal system that held power during the middle ages fits all the identifying marks of this antichrist power.</a:t>
            </a:r>
          </a:p>
          <a:p>
            <a:r>
              <a:rPr lang="en-US" dirty="0"/>
              <a:t>We can see the development of this apostate religious power when Constantine became a Christian, ended the persecution of Christians, and used the power of the state to promote “Christian” practices that compromised the apostolic faith.</a:t>
            </a:r>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638800" cy="5029200"/>
          </a:xfrm>
        </p:spPr>
        <p:txBody>
          <a:bodyPr>
            <a:normAutofit fontScale="70000" lnSpcReduction="20000"/>
          </a:bodyPr>
          <a:lstStyle/>
          <a:p>
            <a:r>
              <a:rPr lang="en-US" altLang="en-US" dirty="0"/>
              <a:t>The papal system places tradition above the word of God and has devised a number of counterfeits that qualify as false doctrines that abandon the apostolic faith. </a:t>
            </a:r>
          </a:p>
          <a:p>
            <a:r>
              <a:rPr lang="en-US" altLang="en-US" dirty="0"/>
              <a:t>In due time, God established the Protestant Reformation based on the principle of </a:t>
            </a:r>
            <a:r>
              <a:rPr lang="en-US" altLang="en-US" i="1" dirty="0"/>
              <a:t>sola scriptura</a:t>
            </a:r>
            <a:r>
              <a:rPr lang="en-US" altLang="en-US" dirty="0"/>
              <a:t>.</a:t>
            </a:r>
          </a:p>
          <a:p>
            <a:r>
              <a:rPr lang="en-US" altLang="en-US" dirty="0"/>
              <a:t>This principle is supported by Scripture which, being inspired, becomes an infallible guide to faith and practice.</a:t>
            </a:r>
          </a:p>
          <a:p>
            <a:r>
              <a:rPr lang="en-US" altLang="en-US" dirty="0"/>
              <a:t>The Adventist church remains on the cutting edge of the Reformation seeking to restore all the truth of the apostolic faith.</a:t>
            </a:r>
          </a:p>
          <a:p>
            <a:r>
              <a:rPr lang="en-US" altLang="en-US" dirty="0"/>
              <a:t>Knowing Satan’s plan to blind your eyes to the truth and confine you to darkness, will you walk in the light of God’s word refusing the counterfeits and compromise?</a:t>
            </a:r>
          </a:p>
          <a:p>
            <a:endParaRPr lang="en-US" alt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7:15-16 KJV</a:t>
            </a:r>
          </a:p>
        </p:txBody>
      </p:sp>
      <p:sp>
        <p:nvSpPr>
          <p:cNvPr id="3" name="Content Placeholder 2"/>
          <p:cNvSpPr>
            <a:spLocks noGrp="1"/>
          </p:cNvSpPr>
          <p:nvPr>
            <p:ph idx="1"/>
          </p:nvPr>
        </p:nvSpPr>
        <p:spPr/>
        <p:txBody>
          <a:bodyPr>
            <a:normAutofit/>
          </a:bodyPr>
          <a:lstStyle/>
          <a:p>
            <a:r>
              <a:rPr lang="en-US" dirty="0"/>
              <a:t>Beware of false prophets, which come to you in sheep's clothing, but inwardly they are ravening wolves. </a:t>
            </a:r>
            <a:r>
              <a:rPr lang="en-US" baseline="30000" dirty="0"/>
              <a:t>16</a:t>
            </a:r>
            <a:r>
              <a:rPr lang="en-US" dirty="0"/>
              <a:t> Ye shall know them by their fruits.  [</a:t>
            </a:r>
            <a:r>
              <a:rPr lang="en-US" dirty="0">
                <a:hlinkClick r:id="rId3" action="ppaction://hlinksldjump"/>
              </a:rPr>
              <a:t>R</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64616978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John 12:35 NKJV</a:t>
            </a:r>
          </a:p>
        </p:txBody>
      </p:sp>
      <p:sp>
        <p:nvSpPr>
          <p:cNvPr id="3" name="Content Placeholder 2"/>
          <p:cNvSpPr>
            <a:spLocks noGrp="1"/>
          </p:cNvSpPr>
          <p:nvPr>
            <p:ph idx="1"/>
          </p:nvPr>
        </p:nvSpPr>
        <p:spPr>
          <a:xfrm>
            <a:off x="3505200" y="1676400"/>
            <a:ext cx="5562600" cy="5029200"/>
          </a:xfrm>
        </p:spPr>
        <p:txBody>
          <a:bodyPr>
            <a:normAutofit fontScale="70000" lnSpcReduction="20000"/>
          </a:bodyPr>
          <a:lstStyle/>
          <a:p>
            <a:r>
              <a:rPr lang="en-US" dirty="0"/>
              <a:t>Then Jesus said to them, "A little while longer the light is with you. Walk while you have the light, lest darkness overtake you; he who walks in darkness does not know where he is going.”</a:t>
            </a:r>
          </a:p>
          <a:p>
            <a:r>
              <a:rPr lang="en-US" dirty="0"/>
              <a:t>What is the light to which Jesus refers in this verse?</a:t>
            </a:r>
          </a:p>
          <a:p>
            <a:r>
              <a:rPr lang="en-US" dirty="0"/>
              <a:t>John repeatedly uses light vs. darkness as a metaphor in his gospel. What does light and darkness represent?</a:t>
            </a:r>
          </a:p>
          <a:p>
            <a:r>
              <a:rPr lang="en-US" dirty="0"/>
              <a:t> What is Jesus’ command in this verse and what do you think it means?</a:t>
            </a:r>
          </a:p>
          <a:p>
            <a:r>
              <a:rPr lang="en-US" dirty="0"/>
              <a:t>How does the Light of the World continue to shine on our pathway today?</a:t>
            </a:r>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20:29-32 ESV</a:t>
            </a:r>
          </a:p>
        </p:txBody>
      </p:sp>
      <p:sp>
        <p:nvSpPr>
          <p:cNvPr id="3" name="Content Placeholder 2"/>
          <p:cNvSpPr>
            <a:spLocks noGrp="1"/>
          </p:cNvSpPr>
          <p:nvPr>
            <p:ph idx="1"/>
          </p:nvPr>
        </p:nvSpPr>
        <p:spPr/>
        <p:txBody>
          <a:bodyPr>
            <a:normAutofit fontScale="85000" lnSpcReduction="10000"/>
          </a:bodyPr>
          <a:lstStyle/>
          <a:p>
            <a:r>
              <a:rPr lang="en-US" dirty="0"/>
              <a:t>I know that after my departure fierce wolves will come in among you, not sparing the flock; 30 and from among your own selves will arise men speaking twisted things, to draw away the disciples after them. </a:t>
            </a:r>
            <a:r>
              <a:rPr lang="en-US" baseline="30000" dirty="0"/>
              <a:t>31</a:t>
            </a:r>
            <a:r>
              <a:rPr lang="en-US" dirty="0"/>
              <a:t> Therefore be alert, remembering that for three years I did not cease night or day to admonish every one with tears. </a:t>
            </a:r>
            <a:r>
              <a:rPr lang="en-US" baseline="30000" dirty="0"/>
              <a:t>32</a:t>
            </a:r>
            <a:r>
              <a:rPr lang="en-US" dirty="0"/>
              <a:t> And now I commend you to God and to the word of his grace, which is able to build you up and to give you the inheritance among all those who are sanctified.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197573956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Timothy 4:1-2 NIV</a:t>
            </a:r>
          </a:p>
        </p:txBody>
      </p:sp>
      <p:sp>
        <p:nvSpPr>
          <p:cNvPr id="3" name="Content Placeholder 2"/>
          <p:cNvSpPr>
            <a:spLocks noGrp="1"/>
          </p:cNvSpPr>
          <p:nvPr>
            <p:ph idx="1"/>
          </p:nvPr>
        </p:nvSpPr>
        <p:spPr/>
        <p:txBody>
          <a:bodyPr>
            <a:normAutofit/>
          </a:bodyPr>
          <a:lstStyle/>
          <a:p>
            <a:r>
              <a:rPr lang="en-US" dirty="0"/>
              <a:t>The Spirit clearly says that in later times some will abandon the faith and follow deceiving spirits and things taught by demons. </a:t>
            </a:r>
            <a:r>
              <a:rPr lang="en-US" baseline="30000" dirty="0"/>
              <a:t>2</a:t>
            </a:r>
            <a:r>
              <a:rPr lang="en-US" dirty="0"/>
              <a:t> Such teachings come through hypocritical liars, whose consciences have been seared as with a hot iron.  </a:t>
            </a:r>
          </a:p>
        </p:txBody>
      </p:sp>
    </p:spTree>
    <p:extLst>
      <p:ext uri="{BB962C8B-B14F-4D97-AF65-F5344CB8AC3E}">
        <p14:creationId xmlns:p14="http://schemas.microsoft.com/office/powerpoint/2010/main" val="1803471036"/>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Timothy 4:2-4 NKJV</a:t>
            </a:r>
          </a:p>
        </p:txBody>
      </p:sp>
      <p:sp>
        <p:nvSpPr>
          <p:cNvPr id="3" name="Content Placeholder 2"/>
          <p:cNvSpPr>
            <a:spLocks noGrp="1"/>
          </p:cNvSpPr>
          <p:nvPr>
            <p:ph idx="1"/>
          </p:nvPr>
        </p:nvSpPr>
        <p:spPr/>
        <p:txBody>
          <a:bodyPr>
            <a:normAutofit fontScale="92500"/>
          </a:bodyPr>
          <a:lstStyle/>
          <a:p>
            <a:r>
              <a:rPr lang="en-US" dirty="0"/>
              <a:t>Preach the word! Be ready in season and out of season. Convince, rebuke, exhort, with all                           longsuffering and teaching. 3 For the time will come when they will not endure sound doctrine, but according to their own desires, because they have itching ears, they will heap up for themselves teachers; 4 and they will turn their ears away from the truth, and be turned aside to fables.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574443384"/>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Thessalonians 2:3-4 NKJV</a:t>
            </a:r>
          </a:p>
        </p:txBody>
      </p:sp>
      <p:sp>
        <p:nvSpPr>
          <p:cNvPr id="3" name="Content Placeholder 2"/>
          <p:cNvSpPr>
            <a:spLocks noGrp="1"/>
          </p:cNvSpPr>
          <p:nvPr>
            <p:ph idx="1"/>
          </p:nvPr>
        </p:nvSpPr>
        <p:spPr/>
        <p:txBody>
          <a:bodyPr>
            <a:normAutofit lnSpcReduction="10000"/>
          </a:bodyPr>
          <a:lstStyle/>
          <a:p>
            <a:r>
              <a:rPr lang="en-US" dirty="0"/>
              <a:t>Let no one deceive you by any means; for that Day [of Christ’s return] will not come unless the falling away comes first, and the man of sin is revealed, the son of perdition, </a:t>
            </a:r>
            <a:r>
              <a:rPr lang="en-US" baseline="30000" dirty="0"/>
              <a:t>4</a:t>
            </a:r>
            <a:r>
              <a:rPr lang="en-US" dirty="0"/>
              <a:t> who opposes and exalts himself above all that is called God or that is worshiped, so that he sits as God in the temple of God, showing himself that he is God.  [</a:t>
            </a:r>
            <a:r>
              <a:rPr lang="en-US" dirty="0">
                <a:hlinkClick r:id="rId3" action="ppaction://hlinksldjump"/>
              </a:rPr>
              <a:t>R</a:t>
            </a:r>
            <a:r>
              <a:rPr lang="en-US" dirty="0"/>
              <a:t>]</a:t>
            </a:r>
          </a:p>
        </p:txBody>
      </p:sp>
    </p:spTree>
    <p:extLst>
      <p:ext uri="{BB962C8B-B14F-4D97-AF65-F5344CB8AC3E}">
        <p14:creationId xmlns:p14="http://schemas.microsoft.com/office/powerpoint/2010/main" val="4252362723"/>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6712-2D8C-4DCF-93BD-130E3EEBB554}"/>
              </a:ext>
            </a:extLst>
          </p:cNvPr>
          <p:cNvSpPr>
            <a:spLocks noGrp="1"/>
          </p:cNvSpPr>
          <p:nvPr>
            <p:ph type="title"/>
          </p:nvPr>
        </p:nvSpPr>
        <p:spPr/>
        <p:txBody>
          <a:bodyPr/>
          <a:lstStyle/>
          <a:p>
            <a:r>
              <a:rPr lang="en-US" dirty="0"/>
              <a:t>Identification of the Little Horn</a:t>
            </a:r>
          </a:p>
        </p:txBody>
      </p:sp>
      <p:sp>
        <p:nvSpPr>
          <p:cNvPr id="3" name="Content Placeholder 2">
            <a:extLst>
              <a:ext uri="{FF2B5EF4-FFF2-40B4-BE49-F238E27FC236}">
                <a16:creationId xmlns:a16="http://schemas.microsoft.com/office/drawing/2014/main" id="{4DE5E649-4929-429E-9EA9-8227F6341B89}"/>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Arises among the 10 horns of the 4th beast</a:t>
            </a:r>
          </a:p>
          <a:p>
            <a:pPr marL="514350" indent="-514350">
              <a:buFont typeface="+mj-lt"/>
              <a:buAutoNum type="arabicPeriod"/>
            </a:pPr>
            <a:r>
              <a:rPr lang="en-US" dirty="0"/>
              <a:t>Three horns to be plucked up before it.</a:t>
            </a:r>
          </a:p>
          <a:p>
            <a:pPr marL="514350" indent="-514350">
              <a:buFont typeface="+mj-lt"/>
              <a:buAutoNum type="arabicPeriod"/>
            </a:pPr>
            <a:r>
              <a:rPr lang="en-US" dirty="0"/>
              <a:t>Has eyes like a man.</a:t>
            </a:r>
          </a:p>
          <a:p>
            <a:pPr marL="514350" indent="-514350">
              <a:buFont typeface="+mj-lt"/>
              <a:buAutoNum type="arabicPeriod"/>
            </a:pPr>
            <a:r>
              <a:rPr lang="en-US" dirty="0"/>
              <a:t>Has a mouth speaking great things against the Most High</a:t>
            </a:r>
          </a:p>
          <a:p>
            <a:pPr marL="514350" indent="-514350">
              <a:buFont typeface="+mj-lt"/>
              <a:buAutoNum type="arabicPeriod"/>
            </a:pPr>
            <a:r>
              <a:rPr lang="en-US" dirty="0"/>
              <a:t>Persecutes the saints of the Most High</a:t>
            </a:r>
          </a:p>
          <a:p>
            <a:pPr marL="514350" indent="-514350">
              <a:buFont typeface="+mj-lt"/>
              <a:buAutoNum type="arabicPeriod"/>
            </a:pPr>
            <a:r>
              <a:rPr lang="en-US" dirty="0"/>
              <a:t>Has dominion for a period of 3.5 times</a:t>
            </a:r>
          </a:p>
          <a:p>
            <a:pPr marL="514350" indent="-514350">
              <a:buFont typeface="+mj-lt"/>
              <a:buAutoNum type="arabicPeriod"/>
            </a:pPr>
            <a:r>
              <a:rPr lang="en-US" dirty="0"/>
              <a:t>Attempts to change times and laws</a:t>
            </a:r>
          </a:p>
          <a:p>
            <a:pPr marL="514350" indent="-514350">
              <a:buFont typeface="+mj-lt"/>
              <a:buAutoNum type="arabicPeriod"/>
            </a:pPr>
            <a:r>
              <a:rPr lang="en-US" dirty="0"/>
              <a:t>Destroyed by end time divine judgment.  [</a:t>
            </a:r>
            <a:r>
              <a:rPr lang="en-US" dirty="0">
                <a:hlinkClick r:id="rId3" action="ppaction://hlinksldjump"/>
              </a:rPr>
              <a:t>R</a:t>
            </a:r>
            <a:r>
              <a:rPr lang="en-US" dirty="0"/>
              <a:t>]</a:t>
            </a:r>
          </a:p>
        </p:txBody>
      </p:sp>
    </p:spTree>
    <p:extLst>
      <p:ext uri="{BB962C8B-B14F-4D97-AF65-F5344CB8AC3E}">
        <p14:creationId xmlns:p14="http://schemas.microsoft.com/office/powerpoint/2010/main" val="2996589481"/>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5:8 ESV</a:t>
            </a:r>
          </a:p>
        </p:txBody>
      </p:sp>
      <p:sp>
        <p:nvSpPr>
          <p:cNvPr id="3" name="Content Placeholder 2"/>
          <p:cNvSpPr>
            <a:spLocks noGrp="1"/>
          </p:cNvSpPr>
          <p:nvPr>
            <p:ph idx="1"/>
          </p:nvPr>
        </p:nvSpPr>
        <p:spPr/>
        <p:txBody>
          <a:bodyPr>
            <a:normAutofit/>
          </a:bodyPr>
          <a:lstStyle/>
          <a:p>
            <a:r>
              <a:rPr lang="en-US" dirty="0"/>
              <a:t>for at one time you were darkness, but now you are light in the Lord. Walk as children of light.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517455009"/>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638800" cy="5181600"/>
          </a:xfrm>
        </p:spPr>
        <p:txBody>
          <a:bodyPr>
            <a:normAutofit fontScale="77500" lnSpcReduction="20000"/>
          </a:bodyPr>
          <a:lstStyle/>
          <a:p>
            <a:r>
              <a:rPr lang="en-US" dirty="0"/>
              <a:t>Following the apostolic age and the time of Roman persecution, Christianity was accepted in the empire under Constantine, and Satan embarked on a new strategy of compromise and counterfeit designed to lead Christianity into darkness, error, blasphemy, and hatred.  Our only safety is a return to the apostolic faith once and for all delivered to the saints as found in God’s word.</a:t>
            </a:r>
          </a:p>
          <a:p>
            <a:pPr lvl="1"/>
            <a:r>
              <a:rPr lang="en-US" dirty="0"/>
              <a:t>Early Warnings</a:t>
            </a:r>
          </a:p>
          <a:p>
            <a:pPr lvl="1"/>
            <a:r>
              <a:rPr lang="en-US" dirty="0"/>
              <a:t>Man of Sin</a:t>
            </a:r>
          </a:p>
          <a:p>
            <a:pPr lvl="1"/>
            <a:r>
              <a:rPr lang="en-US" dirty="0"/>
              <a:t>Constantine and Compromise</a:t>
            </a:r>
          </a:p>
          <a:p>
            <a:pPr lvl="1"/>
            <a:r>
              <a:rPr lang="en-US" dirty="0"/>
              <a:t>Finding Light</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Warnings</a:t>
            </a:r>
          </a:p>
        </p:txBody>
      </p:sp>
      <p:sp>
        <p:nvSpPr>
          <p:cNvPr id="3" name="Content Placeholder 2"/>
          <p:cNvSpPr>
            <a:spLocks noGrp="1"/>
          </p:cNvSpPr>
          <p:nvPr>
            <p:ph idx="1"/>
          </p:nvPr>
        </p:nvSpPr>
        <p:spPr/>
        <p:txBody>
          <a:bodyPr>
            <a:normAutofit fontScale="92500" lnSpcReduction="20000"/>
          </a:bodyPr>
          <a:lstStyle/>
          <a:p>
            <a:r>
              <a:rPr lang="en-US" dirty="0"/>
              <a:t>What warnings did Jesus give His disciples about wolves among the flock? (</a:t>
            </a:r>
            <a:r>
              <a:rPr lang="en-US" dirty="0">
                <a:hlinkClick r:id="rId4" action="ppaction://hlinksldjump"/>
              </a:rPr>
              <a:t>Matt 7:15-16</a:t>
            </a:r>
            <a:r>
              <a:rPr lang="en-US" dirty="0"/>
              <a:t>)</a:t>
            </a:r>
          </a:p>
          <a:p>
            <a:r>
              <a:rPr lang="en-US" dirty="0"/>
              <a:t>What warning did the apostle Paul give to elders at Ephesus about the dangers of false teachers? (</a:t>
            </a:r>
            <a:r>
              <a:rPr lang="en-US" dirty="0">
                <a:hlinkClick r:id="rId5" action="ppaction://hlinksldjump"/>
              </a:rPr>
              <a:t>Acts 20:29-32</a:t>
            </a:r>
            <a:r>
              <a:rPr lang="en-US" dirty="0"/>
              <a:t>)</a:t>
            </a:r>
          </a:p>
          <a:p>
            <a:r>
              <a:rPr lang="en-US" dirty="0"/>
              <a:t>What warning did Paul give to Timothy about false teachers dividing the flock? (</a:t>
            </a:r>
            <a:r>
              <a:rPr lang="en-US" dirty="0">
                <a:hlinkClick r:id="rId6" action="ppaction://hlinksldjump"/>
              </a:rPr>
              <a:t>1 Tim 4:1-2; 2 Tim 4:2-4</a:t>
            </a:r>
            <a:r>
              <a:rPr lang="en-US" dirty="0"/>
              <a:t>)</a:t>
            </a:r>
          </a:p>
        </p:txBody>
      </p:sp>
    </p:spTree>
    <p:extLst>
      <p:ext uri="{BB962C8B-B14F-4D97-AF65-F5344CB8AC3E}">
        <p14:creationId xmlns:p14="http://schemas.microsoft.com/office/powerpoint/2010/main" val="276212526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of Sin</a:t>
            </a:r>
          </a:p>
        </p:txBody>
      </p:sp>
      <p:sp>
        <p:nvSpPr>
          <p:cNvPr id="3" name="Content Placeholder 2"/>
          <p:cNvSpPr>
            <a:spLocks noGrp="1"/>
          </p:cNvSpPr>
          <p:nvPr>
            <p:ph idx="1"/>
          </p:nvPr>
        </p:nvSpPr>
        <p:spPr/>
        <p:txBody>
          <a:bodyPr>
            <a:normAutofit/>
          </a:bodyPr>
          <a:lstStyle/>
          <a:p>
            <a:r>
              <a:rPr lang="en-US" dirty="0"/>
              <a:t>What warning did the apostle Paul give the church at Thessalonica about the coming apostasy? (</a:t>
            </a:r>
            <a:r>
              <a:rPr lang="en-US" dirty="0">
                <a:hlinkClick r:id="rId4" action="ppaction://hlinksldjump"/>
              </a:rPr>
              <a:t>2 Thes 2:3-4</a:t>
            </a:r>
            <a:r>
              <a:rPr lang="en-US" dirty="0"/>
              <a:t>)</a:t>
            </a:r>
          </a:p>
          <a:p>
            <a:r>
              <a:rPr lang="en-US" dirty="0"/>
              <a:t>From Daniel 7 and 8, what are the identifying marks of the Little Horn Power? [</a:t>
            </a:r>
            <a:r>
              <a:rPr lang="en-US" dirty="0">
                <a:hlinkClick r:id="rId5" action="ppaction://hlinksldjump"/>
              </a:rPr>
              <a:t>Little Horn</a:t>
            </a:r>
            <a:r>
              <a:rPr lang="en-US" dirty="0"/>
              <a:t>]</a:t>
            </a:r>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Constantine and Compromise</a:t>
            </a:r>
          </a:p>
        </p:txBody>
      </p:sp>
      <p:sp>
        <p:nvSpPr>
          <p:cNvPr id="3" name="Content Placeholder 2"/>
          <p:cNvSpPr>
            <a:spLocks noGrp="1"/>
          </p:cNvSpPr>
          <p:nvPr>
            <p:ph idx="1"/>
          </p:nvPr>
        </p:nvSpPr>
        <p:spPr>
          <a:xfrm>
            <a:off x="3505200" y="1676400"/>
            <a:ext cx="5486400" cy="5029200"/>
          </a:xfrm>
        </p:spPr>
        <p:txBody>
          <a:bodyPr>
            <a:normAutofit/>
          </a:bodyPr>
          <a:lstStyle/>
          <a:p>
            <a:r>
              <a:rPr lang="en-US" dirty="0"/>
              <a:t>Who was Constantine and what did he do to stop Christian persecution in the Roman empire?</a:t>
            </a:r>
          </a:p>
          <a:p>
            <a:r>
              <a:rPr lang="en-US" dirty="0"/>
              <a:t>What are some of the ways the papal system has compromised the apostolic faith and brought error into their practice of Christianity?</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50690" name="Rectangle 2">
            <a:extLst>
              <a:ext uri="{FF2B5EF4-FFF2-40B4-BE49-F238E27FC236}">
                <a16:creationId xmlns:a16="http://schemas.microsoft.com/office/drawing/2014/main" id="{29246548-3BF4-4D65-AB95-AC078B6AD7EC}"/>
              </a:ext>
            </a:extLst>
          </p:cNvPr>
          <p:cNvSpPr>
            <a:spLocks noGrp="1" noChangeArrowheads="1"/>
          </p:cNvSpPr>
          <p:nvPr>
            <p:ph type="title"/>
          </p:nvPr>
        </p:nvSpPr>
        <p:spPr>
          <a:xfrm>
            <a:off x="762000" y="381000"/>
            <a:ext cx="7696200" cy="762000"/>
          </a:xfrm>
        </p:spPr>
        <p:txBody>
          <a:bodyPr/>
          <a:lstStyle/>
          <a:p>
            <a:pPr eaLnBrk="1" hangingPunct="1">
              <a:defRPr/>
            </a:pPr>
            <a:r>
              <a:rPr lang="en-US" dirty="0"/>
              <a:t>Quotes from Catholic Sources</a:t>
            </a:r>
          </a:p>
        </p:txBody>
      </p:sp>
      <p:sp>
        <p:nvSpPr>
          <p:cNvPr id="1650691" name="Rectangle 3">
            <a:extLst>
              <a:ext uri="{FF2B5EF4-FFF2-40B4-BE49-F238E27FC236}">
                <a16:creationId xmlns:a16="http://schemas.microsoft.com/office/drawing/2014/main" id="{D70DF2EF-96E2-4D22-9294-252C1F0F472B}"/>
              </a:ext>
            </a:extLst>
          </p:cNvPr>
          <p:cNvSpPr>
            <a:spLocks noGrp="1" noChangeArrowheads="1"/>
          </p:cNvSpPr>
          <p:nvPr>
            <p:ph idx="1"/>
          </p:nvPr>
        </p:nvSpPr>
        <p:spPr>
          <a:xfrm>
            <a:off x="838200" y="1752600"/>
            <a:ext cx="7620000" cy="4648200"/>
          </a:xfrm>
        </p:spPr>
        <p:txBody>
          <a:bodyPr>
            <a:normAutofit lnSpcReduction="10000"/>
          </a:bodyPr>
          <a:lstStyle/>
          <a:p>
            <a:pPr eaLnBrk="1" hangingPunct="1">
              <a:defRPr/>
            </a:pPr>
            <a:r>
              <a:rPr lang="en-US" dirty="0"/>
              <a:t>The Pope and God are the same, so he has all power in heaven and earth.  </a:t>
            </a:r>
            <a:r>
              <a:rPr lang="en-US" sz="1800" i="1" dirty="0"/>
              <a:t>Pope Pius V quoted in Barclay chapter XXVII p 218</a:t>
            </a:r>
          </a:p>
          <a:p>
            <a:pPr eaLnBrk="1" hangingPunct="1">
              <a:defRPr/>
            </a:pPr>
            <a:r>
              <a:rPr lang="en-US" dirty="0"/>
              <a:t>We hold upon this earth the place of God Almighty.  </a:t>
            </a:r>
            <a:r>
              <a:rPr lang="en-US" sz="1900" dirty="0"/>
              <a:t>Pope Leo XIII, Encyclical Letter of June 20, 1894</a:t>
            </a:r>
          </a:p>
          <a:p>
            <a:pPr eaLnBrk="1" hangingPunct="1">
              <a:defRPr/>
            </a:pPr>
            <a:r>
              <a:rPr lang="en-US" dirty="0"/>
              <a:t>For thou art the shepherd, thou art the physician, thou art the director, thou art the husbandman, finally, thou art another God on earth.  </a:t>
            </a:r>
            <a:r>
              <a:rPr lang="en-US" sz="1900" dirty="0" err="1"/>
              <a:t>Labbe</a:t>
            </a:r>
            <a:r>
              <a:rPr lang="en-US" sz="1900" dirty="0"/>
              <a:t> and </a:t>
            </a:r>
            <a:r>
              <a:rPr lang="en-US" sz="1900" dirty="0" err="1"/>
              <a:t>Cossart’s</a:t>
            </a:r>
            <a:r>
              <a:rPr lang="en-US" sz="1900" dirty="0"/>
              <a:t> “History of the Councils,” </a:t>
            </a:r>
            <a:r>
              <a:rPr lang="en-US" sz="1900" dirty="0" err="1"/>
              <a:t>Vol</a:t>
            </a:r>
            <a:r>
              <a:rPr lang="en-US" sz="1900" dirty="0"/>
              <a:t> XIV, Col 109</a:t>
            </a:r>
          </a:p>
        </p:txBody>
      </p:sp>
      <p:sp>
        <p:nvSpPr>
          <p:cNvPr id="1650692" name="Rectangle 4">
            <a:extLst>
              <a:ext uri="{FF2B5EF4-FFF2-40B4-BE49-F238E27FC236}">
                <a16:creationId xmlns:a16="http://schemas.microsoft.com/office/drawing/2014/main" id="{9A1B7282-B1E4-4DFC-9191-57454175B2DF}"/>
              </a:ext>
            </a:extLst>
          </p:cNvPr>
          <p:cNvSpPr>
            <a:spLocks noChangeArrowheads="1"/>
          </p:cNvSpPr>
          <p:nvPr/>
        </p:nvSpPr>
        <p:spPr bwMode="auto">
          <a:xfrm>
            <a:off x="914400" y="15240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50690" name="Rectangle 2">
            <a:extLst>
              <a:ext uri="{FF2B5EF4-FFF2-40B4-BE49-F238E27FC236}">
                <a16:creationId xmlns:a16="http://schemas.microsoft.com/office/drawing/2014/main" id="{D28E85F3-AF64-4255-80BF-124EC651F49F}"/>
              </a:ext>
            </a:extLst>
          </p:cNvPr>
          <p:cNvSpPr>
            <a:spLocks noGrp="1" noChangeArrowheads="1"/>
          </p:cNvSpPr>
          <p:nvPr>
            <p:ph type="title"/>
          </p:nvPr>
        </p:nvSpPr>
        <p:spPr>
          <a:xfrm>
            <a:off x="762000" y="381000"/>
            <a:ext cx="7696200" cy="762000"/>
          </a:xfrm>
        </p:spPr>
        <p:txBody>
          <a:bodyPr/>
          <a:lstStyle/>
          <a:p>
            <a:pPr eaLnBrk="1" hangingPunct="1">
              <a:defRPr/>
            </a:pPr>
            <a:r>
              <a:rPr lang="en-US" dirty="0"/>
              <a:t>Quotes from Catholic Sources</a:t>
            </a:r>
          </a:p>
        </p:txBody>
      </p:sp>
      <p:sp>
        <p:nvSpPr>
          <p:cNvPr id="1650691" name="Rectangle 3">
            <a:extLst>
              <a:ext uri="{FF2B5EF4-FFF2-40B4-BE49-F238E27FC236}">
                <a16:creationId xmlns:a16="http://schemas.microsoft.com/office/drawing/2014/main" id="{AD738CF6-1403-4F4D-8D8C-53750727757A}"/>
              </a:ext>
            </a:extLst>
          </p:cNvPr>
          <p:cNvSpPr>
            <a:spLocks noGrp="1" noChangeArrowheads="1"/>
          </p:cNvSpPr>
          <p:nvPr>
            <p:ph idx="1"/>
          </p:nvPr>
        </p:nvSpPr>
        <p:spPr>
          <a:xfrm>
            <a:off x="838200" y="1752600"/>
            <a:ext cx="7620000" cy="4648200"/>
          </a:xfrm>
        </p:spPr>
        <p:txBody>
          <a:bodyPr>
            <a:normAutofit/>
          </a:bodyPr>
          <a:lstStyle/>
          <a:p>
            <a:pPr eaLnBrk="1" hangingPunct="1">
              <a:defRPr/>
            </a:pPr>
            <a:r>
              <a:rPr lang="en-US" dirty="0"/>
              <a:t>“Our Lord God the Pope.” </a:t>
            </a:r>
            <a:r>
              <a:rPr lang="en-US" sz="1800" dirty="0" err="1"/>
              <a:t>Extravagantes</a:t>
            </a:r>
            <a:r>
              <a:rPr lang="en-US" sz="1800" dirty="0"/>
              <a:t> of Pope John XXII, title 14 Chapter 4.</a:t>
            </a:r>
          </a:p>
          <a:p>
            <a:pPr eaLnBrk="1" hangingPunct="1">
              <a:defRPr/>
            </a:pPr>
            <a:r>
              <a:rPr lang="en-US" dirty="0"/>
              <a:t>Holy Father</a:t>
            </a:r>
          </a:p>
          <a:p>
            <a:pPr eaLnBrk="1" hangingPunct="1">
              <a:defRPr/>
            </a:pPr>
            <a:r>
              <a:rPr lang="en-US" dirty="0"/>
              <a:t>Vicar of Christ</a:t>
            </a:r>
          </a:p>
          <a:p>
            <a:pPr eaLnBrk="1" hangingPunct="1">
              <a:defRPr/>
            </a:pPr>
            <a:r>
              <a:rPr lang="en-US" dirty="0"/>
              <a:t>Vicar of the Son of God</a:t>
            </a:r>
          </a:p>
          <a:p>
            <a:pPr eaLnBrk="1" hangingPunct="1">
              <a:defRPr/>
            </a:pPr>
            <a:r>
              <a:rPr lang="en-US" dirty="0"/>
              <a:t>Most divine of all heads</a:t>
            </a:r>
          </a:p>
          <a:p>
            <a:pPr eaLnBrk="1" hangingPunct="1">
              <a:defRPr/>
            </a:pPr>
            <a:r>
              <a:rPr lang="en-US" dirty="0"/>
              <a:t>Christ by Unction (by anointing)</a:t>
            </a:r>
          </a:p>
          <a:p>
            <a:pPr eaLnBrk="1" hangingPunct="1">
              <a:defRPr/>
            </a:pPr>
            <a:r>
              <a:rPr lang="en-US" dirty="0"/>
              <a:t>Key-bearer of the Kingdom of Heaven</a:t>
            </a:r>
          </a:p>
          <a:p>
            <a:pPr eaLnBrk="1" hangingPunct="1">
              <a:defRPr/>
            </a:pPr>
            <a:endParaRPr lang="en-US" dirty="0"/>
          </a:p>
        </p:txBody>
      </p:sp>
      <p:sp>
        <p:nvSpPr>
          <p:cNvPr id="1650692" name="Rectangle 4">
            <a:extLst>
              <a:ext uri="{FF2B5EF4-FFF2-40B4-BE49-F238E27FC236}">
                <a16:creationId xmlns:a16="http://schemas.microsoft.com/office/drawing/2014/main" id="{81E44FD8-35DC-4B0F-B651-45EBC46AFBD1}"/>
              </a:ext>
            </a:extLst>
          </p:cNvPr>
          <p:cNvSpPr>
            <a:spLocks noChangeArrowheads="1"/>
          </p:cNvSpPr>
          <p:nvPr/>
        </p:nvSpPr>
        <p:spPr bwMode="auto">
          <a:xfrm>
            <a:off x="914400" y="15240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50690" name="Rectangle 2">
            <a:extLst>
              <a:ext uri="{FF2B5EF4-FFF2-40B4-BE49-F238E27FC236}">
                <a16:creationId xmlns:a16="http://schemas.microsoft.com/office/drawing/2014/main" id="{E5683C2C-409B-4A93-8671-A1DA9EE8B67A}"/>
              </a:ext>
            </a:extLst>
          </p:cNvPr>
          <p:cNvSpPr>
            <a:spLocks noGrp="1" noChangeArrowheads="1"/>
          </p:cNvSpPr>
          <p:nvPr>
            <p:ph type="title"/>
          </p:nvPr>
        </p:nvSpPr>
        <p:spPr>
          <a:xfrm>
            <a:off x="762000" y="381000"/>
            <a:ext cx="7696200" cy="762000"/>
          </a:xfrm>
        </p:spPr>
        <p:txBody>
          <a:bodyPr/>
          <a:lstStyle/>
          <a:p>
            <a:pPr eaLnBrk="1" hangingPunct="1">
              <a:defRPr/>
            </a:pPr>
            <a:r>
              <a:rPr lang="en-US" dirty="0"/>
              <a:t>Quotes from Catholic Sources</a:t>
            </a:r>
          </a:p>
        </p:txBody>
      </p:sp>
      <p:sp>
        <p:nvSpPr>
          <p:cNvPr id="1650691" name="Rectangle 3">
            <a:extLst>
              <a:ext uri="{FF2B5EF4-FFF2-40B4-BE49-F238E27FC236}">
                <a16:creationId xmlns:a16="http://schemas.microsoft.com/office/drawing/2014/main" id="{81622F6B-1D09-4DD8-B62C-9BBCB463EFBB}"/>
              </a:ext>
            </a:extLst>
          </p:cNvPr>
          <p:cNvSpPr>
            <a:spLocks noGrp="1" noChangeArrowheads="1"/>
          </p:cNvSpPr>
          <p:nvPr>
            <p:ph idx="1"/>
          </p:nvPr>
        </p:nvSpPr>
        <p:spPr>
          <a:xfrm>
            <a:off x="838200" y="1752600"/>
            <a:ext cx="7620000" cy="4648200"/>
          </a:xfrm>
        </p:spPr>
        <p:txBody>
          <a:bodyPr>
            <a:normAutofit/>
          </a:bodyPr>
          <a:lstStyle/>
          <a:p>
            <a:pPr eaLnBrk="1" hangingPunct="1">
              <a:defRPr/>
            </a:pPr>
            <a:r>
              <a:rPr lang="en-US" dirty="0">
                <a:effectLst/>
              </a:rPr>
              <a:t>“And God himself is obliged to abide by the judgment of his priest and either not to pardon or to pardon, according as they refuse or give absolution, provided the penitent is capable of it." </a:t>
            </a:r>
            <a:r>
              <a:rPr lang="en-US" sz="1800" dirty="0">
                <a:effectLst/>
              </a:rPr>
              <a:t>Liguori, </a:t>
            </a:r>
            <a:r>
              <a:rPr lang="en-US" sz="1800" i="1" dirty="0">
                <a:effectLst/>
              </a:rPr>
              <a:t>Duties and Dignities of the Priest</a:t>
            </a:r>
            <a:r>
              <a:rPr lang="en-US" sz="1800" dirty="0">
                <a:effectLst/>
              </a:rPr>
              <a:t>, p.27</a:t>
            </a:r>
          </a:p>
          <a:p>
            <a:pPr eaLnBrk="1" hangingPunct="1">
              <a:defRPr/>
            </a:pPr>
            <a:r>
              <a:rPr lang="en-US" dirty="0">
                <a:effectLst/>
              </a:rPr>
              <a:t>The priest holds the place of the Savior himself, when by saying ‘Ego </a:t>
            </a:r>
            <a:r>
              <a:rPr lang="en-US" dirty="0" err="1">
                <a:effectLst/>
              </a:rPr>
              <a:t>te</a:t>
            </a:r>
            <a:r>
              <a:rPr lang="en-US" dirty="0">
                <a:effectLst/>
              </a:rPr>
              <a:t> </a:t>
            </a:r>
            <a:r>
              <a:rPr lang="en-US" dirty="0" err="1">
                <a:effectLst/>
              </a:rPr>
              <a:t>absolvo</a:t>
            </a:r>
            <a:r>
              <a:rPr lang="en-US" dirty="0">
                <a:effectLst/>
              </a:rPr>
              <a:t>,’ he absolves from sin. </a:t>
            </a:r>
            <a:r>
              <a:rPr lang="en-US" sz="1900" dirty="0" err="1">
                <a:effectLst/>
              </a:rPr>
              <a:t>Liguori</a:t>
            </a:r>
            <a:r>
              <a:rPr lang="en-US" sz="1900" dirty="0">
                <a:effectLst/>
              </a:rPr>
              <a:t>, ibid., p 34</a:t>
            </a:r>
            <a:endParaRPr lang="en-US" sz="1900" dirty="0"/>
          </a:p>
        </p:txBody>
      </p:sp>
      <p:sp>
        <p:nvSpPr>
          <p:cNvPr id="1650692" name="Rectangle 4">
            <a:extLst>
              <a:ext uri="{FF2B5EF4-FFF2-40B4-BE49-F238E27FC236}">
                <a16:creationId xmlns:a16="http://schemas.microsoft.com/office/drawing/2014/main" id="{6287688C-561D-4EA3-A83E-702289F203E7}"/>
              </a:ext>
            </a:extLst>
          </p:cNvPr>
          <p:cNvSpPr>
            <a:spLocks noChangeArrowheads="1"/>
          </p:cNvSpPr>
          <p:nvPr/>
        </p:nvSpPr>
        <p:spPr bwMode="auto">
          <a:xfrm>
            <a:off x="914400" y="15240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1320380</TotalTime>
  <Words>6434</Words>
  <Application>Microsoft Office PowerPoint</Application>
  <PresentationFormat>On-screen Show (4:3)</PresentationFormat>
  <Paragraphs>362</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Arial Rounded MT Bold</vt:lpstr>
      <vt:lpstr>Calibri</vt:lpstr>
      <vt:lpstr>Rubik</vt:lpstr>
      <vt:lpstr>2_Default Design</vt:lpstr>
      <vt:lpstr>Default Design</vt:lpstr>
      <vt:lpstr>The Great Controversy</vt:lpstr>
      <vt:lpstr>Memory Text John 12:35 NKJV</vt:lpstr>
      <vt:lpstr>Overview</vt:lpstr>
      <vt:lpstr>Early Warnings</vt:lpstr>
      <vt:lpstr>Man of Sin</vt:lpstr>
      <vt:lpstr>Constantine and Compromise</vt:lpstr>
      <vt:lpstr>Quotes from Catholic Sources</vt:lpstr>
      <vt:lpstr>Quotes from Catholic Sources</vt:lpstr>
      <vt:lpstr>Quotes from Catholic Sources</vt:lpstr>
      <vt:lpstr>Quotes from Catholic Sources</vt:lpstr>
      <vt:lpstr>Quotes from Catholic Sources</vt:lpstr>
      <vt:lpstr>Eight Catholic Inventions that Replace God’s truth</vt:lpstr>
      <vt:lpstr>Eight Catholic Inventions that replace God’s truth</vt:lpstr>
      <vt:lpstr>Finding Light</vt:lpstr>
      <vt:lpstr>Summary</vt:lpstr>
      <vt:lpstr>Summary</vt:lpstr>
      <vt:lpstr>Summary</vt:lpstr>
      <vt:lpstr>PowerPoint Presentation</vt:lpstr>
      <vt:lpstr>Matthew 7:15-16 KJV</vt:lpstr>
      <vt:lpstr>Acts 20:29-32 ESV</vt:lpstr>
      <vt:lpstr>1 Timothy 4:1-2 NIV</vt:lpstr>
      <vt:lpstr>2 Timothy 4:2-4 NKJV</vt:lpstr>
      <vt:lpstr>2 Thessalonians 2:3-4 NKJV</vt:lpstr>
      <vt:lpstr>Identification of the Little Horn</vt:lpstr>
      <vt:lpstr>Ephesians 5:8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Light Shines in the Darkness</dc:title>
  <dc:subject>The Great Controversy</dc:subject>
  <dc:creator>Kenneth J. McNulty</dc:creator>
  <cp:lastModifiedBy>Kenneth McNulty</cp:lastModifiedBy>
  <cp:revision>22414</cp:revision>
  <cp:lastPrinted>2016-06-03T16:02:10Z</cp:lastPrinted>
  <dcterms:created xsi:type="dcterms:W3CDTF">2005-09-30T23:50:48Z</dcterms:created>
  <dcterms:modified xsi:type="dcterms:W3CDTF">2024-04-20T02:48:17Z</dcterms:modified>
  <cp:category>Theme</cp:category>
</cp:coreProperties>
</file>